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256" r:id="rId2"/>
    <p:sldId id="257" r:id="rId3"/>
    <p:sldId id="299" r:id="rId4"/>
    <p:sldId id="303" r:id="rId5"/>
    <p:sldId id="259" r:id="rId6"/>
    <p:sldId id="352" r:id="rId7"/>
    <p:sldId id="307" r:id="rId8"/>
    <p:sldId id="330" r:id="rId9"/>
    <p:sldId id="331" r:id="rId10"/>
    <p:sldId id="265" r:id="rId11"/>
    <p:sldId id="310" r:id="rId12"/>
    <p:sldId id="313" r:id="rId13"/>
    <p:sldId id="309" r:id="rId14"/>
    <p:sldId id="377" r:id="rId15"/>
    <p:sldId id="332" r:id="rId16"/>
    <p:sldId id="387" r:id="rId17"/>
    <p:sldId id="305" r:id="rId18"/>
    <p:sldId id="273" r:id="rId19"/>
    <p:sldId id="277" r:id="rId20"/>
    <p:sldId id="306" r:id="rId21"/>
    <p:sldId id="279" r:id="rId22"/>
    <p:sldId id="362" r:id="rId23"/>
    <p:sldId id="363" r:id="rId24"/>
    <p:sldId id="336" r:id="rId25"/>
    <p:sldId id="334" r:id="rId26"/>
    <p:sldId id="335" r:id="rId27"/>
    <p:sldId id="345" r:id="rId28"/>
    <p:sldId id="364" r:id="rId29"/>
    <p:sldId id="337" r:id="rId30"/>
    <p:sldId id="338" r:id="rId31"/>
    <p:sldId id="365" r:id="rId32"/>
    <p:sldId id="339" r:id="rId33"/>
    <p:sldId id="340" r:id="rId34"/>
    <p:sldId id="341" r:id="rId35"/>
    <p:sldId id="342" r:id="rId36"/>
    <p:sldId id="283" r:id="rId37"/>
    <p:sldId id="291" r:id="rId38"/>
    <p:sldId id="308" r:id="rId39"/>
    <p:sldId id="293" r:id="rId40"/>
    <p:sldId id="366" r:id="rId41"/>
    <p:sldId id="324" r:id="rId42"/>
    <p:sldId id="343" r:id="rId43"/>
    <p:sldId id="346" r:id="rId44"/>
    <p:sldId id="367" r:id="rId45"/>
    <p:sldId id="344" r:id="rId46"/>
    <p:sldId id="368" r:id="rId47"/>
    <p:sldId id="386" r:id="rId48"/>
    <p:sldId id="351" r:id="rId49"/>
    <p:sldId id="388" r:id="rId50"/>
    <p:sldId id="347" r:id="rId51"/>
    <p:sldId id="301" r:id="rId52"/>
    <p:sldId id="384" r:id="rId53"/>
    <p:sldId id="38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A3Bo9XAUMD5qv6iDphQCAA==" hashData="GpURyzFDjjFA00cgsISp6mN/tf2/yk31AqQes/9g82BxCC36izflCCe2VNsp5gIcCpyXH9tsJX2tEbCVRPfQtg=="/>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81"/>
    <p:restoredTop sz="67347"/>
  </p:normalViewPr>
  <p:slideViewPr>
    <p:cSldViewPr snapToGrid="0" snapToObjects="1">
      <p:cViewPr varScale="1">
        <p:scale>
          <a:sx n="84" d="100"/>
          <a:sy n="84" d="100"/>
        </p:scale>
        <p:origin x="3088"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1844629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12363333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539232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1054495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2693327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NEGOTIATE</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6117892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u="sng" kern="1200" dirty="0">
                <a:solidFill>
                  <a:schemeClr val="tx1"/>
                </a:solidFill>
                <a:effectLst/>
                <a:latin typeface="+mn-lt"/>
                <a:ea typeface="+mn-ea"/>
                <a:cs typeface="+mn-cs"/>
              </a:rPr>
              <a:t>Visual Text for Teacher Modeling,</a:t>
            </a:r>
            <a:r>
              <a:rPr lang="en-US" sz="1200" b="1"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Negotiate Skill Poster</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and</a:t>
            </a:r>
            <a:r>
              <a:rPr lang="en-US" sz="1200" b="1" u="sng" kern="1200" dirty="0">
                <a:solidFill>
                  <a:schemeClr val="tx1"/>
                </a:solidFill>
                <a:effectLst/>
                <a:latin typeface="+mn-lt"/>
                <a:ea typeface="+mn-ea"/>
                <a:cs typeface="+mn-cs"/>
              </a:rPr>
              <a:t> Listening Task Poster</a:t>
            </a:r>
            <a:r>
              <a:rPr lang="en-US" sz="1200" kern="1200" dirty="0">
                <a:solidFill>
                  <a:schemeClr val="tx1"/>
                </a:solidFill>
                <a:effectLst/>
                <a:latin typeface="+mn-lt"/>
                <a:ea typeface="+mn-ea"/>
                <a:cs typeface="+mn-cs"/>
              </a:rPr>
              <a:t>.</a:t>
            </a:r>
          </a:p>
          <a:p>
            <a:r>
              <a:rPr lang="en-US" sz="1200" i="1" kern="1200" dirty="0">
                <a:solidFill>
                  <a:schemeClr val="tx1"/>
                </a:solidFill>
                <a:effectLst/>
                <a:latin typeface="+mn-lt"/>
                <a:ea typeface="+mn-ea"/>
                <a:cs typeface="+mn-cs"/>
              </a:rPr>
              <a:t>To model what a Constructive Conversation looks like we are going to use the visual text and the </a:t>
            </a:r>
            <a:r>
              <a:rPr lang="en-US" sz="1200" b="1" i="1" u="sng" kern="1200" dirty="0">
                <a:solidFill>
                  <a:schemeClr val="tx1"/>
                </a:solidFill>
                <a:effectLst/>
                <a:latin typeface="+mn-lt"/>
                <a:ea typeface="+mn-ea"/>
                <a:cs typeface="+mn-cs"/>
              </a:rPr>
              <a:t>Listening Task Poster</a:t>
            </a:r>
            <a:r>
              <a:rPr lang="en-US" sz="1200" i="1" kern="1200" dirty="0">
                <a:solidFill>
                  <a:schemeClr val="tx1"/>
                </a:solidFill>
                <a:effectLst/>
                <a:latin typeface="+mn-lt"/>
                <a:ea typeface="+mn-ea"/>
                <a:cs typeface="+mn-cs"/>
              </a:rPr>
              <a:t> to address the following prompt: </a:t>
            </a:r>
            <a:r>
              <a:rPr lang="en-US" sz="1200" b="1" i="1" kern="1200" dirty="0">
                <a:solidFill>
                  <a:schemeClr val="tx1"/>
                </a:solidFill>
                <a:effectLst/>
                <a:latin typeface="+mn-lt"/>
                <a:ea typeface="+mn-ea"/>
                <a:cs typeface="+mn-cs"/>
              </a:rPr>
              <a:t>What is an important idea from this text? Start by stating your claim. Support your claim and come to a consensus. </a:t>
            </a:r>
            <a:r>
              <a:rPr lang="en-US" sz="1200" i="1" kern="1200" dirty="0">
                <a:solidFill>
                  <a:schemeClr val="tx1"/>
                </a:solidFill>
                <a:effectLst/>
                <a:latin typeface="+mn-lt"/>
                <a:ea typeface="+mn-ea"/>
                <a:cs typeface="+mn-cs"/>
              </a:rPr>
              <a:t> As we look at the visual text, we will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share our own ideas and come to a consensus.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Today I am going to model using the Constructive Conversation</a:t>
            </a:r>
            <a:r>
              <a:rPr lang="en-US" sz="1200" b="1" i="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using these prompt and response starters.  They will help us to communicate our ideas clearly.  </a:t>
            </a:r>
            <a:r>
              <a:rPr lang="en-US" sz="1200" kern="1200" dirty="0">
                <a:solidFill>
                  <a:schemeClr val="tx1"/>
                </a:solidFill>
                <a:effectLst/>
                <a:latin typeface="+mn-lt"/>
                <a:ea typeface="+mn-ea"/>
                <a:cs typeface="+mn-cs"/>
              </a:rPr>
              <a:t>Have students round robin or chorally read previously charted prompt and response starters: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40731014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Remind students that we used this visual text before in a </a:t>
            </a:r>
            <a:r>
              <a:rPr lang="en-US" sz="1200" b="1" kern="1200" dirty="0">
                <a:solidFill>
                  <a:schemeClr val="tx1"/>
                </a:solidFill>
                <a:effectLst/>
                <a:latin typeface="+mn-lt"/>
                <a:ea typeface="+mn-ea"/>
                <a:cs typeface="+mn-cs"/>
              </a:rPr>
              <a:t>FORTIFY </a:t>
            </a:r>
            <a:r>
              <a:rPr lang="en-US" sz="1200" kern="1200" dirty="0">
                <a:solidFill>
                  <a:schemeClr val="tx1"/>
                </a:solidFill>
                <a:effectLst/>
                <a:latin typeface="+mn-lt"/>
                <a:ea typeface="+mn-ea"/>
                <a:cs typeface="+mn-cs"/>
              </a:rPr>
              <a:t>conversation.  Say:</a:t>
            </a:r>
            <a:r>
              <a:rPr lang="en-US" sz="1200" b="1"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Use ideas from that conversation to support your claim.  </a:t>
            </a:r>
            <a:r>
              <a:rPr lang="en-US" sz="1200" kern="1200" dirty="0">
                <a:solidFill>
                  <a:schemeClr val="tx1"/>
                </a:solidFill>
                <a:effectLst/>
                <a:latin typeface="+mn-lt"/>
                <a:ea typeface="+mn-ea"/>
                <a:cs typeface="+mn-cs"/>
              </a:rPr>
              <a:t>Teacher introduces </a:t>
            </a:r>
            <a:r>
              <a:rPr lang="en-US" sz="1200" b="1" kern="1200" dirty="0">
                <a:solidFill>
                  <a:schemeClr val="tx1"/>
                </a:solidFill>
                <a:effectLst/>
                <a:latin typeface="+mn-lt"/>
                <a:ea typeface="+mn-ea"/>
                <a:cs typeface="+mn-cs"/>
              </a:rPr>
              <a:t>Model</a:t>
            </a:r>
            <a:r>
              <a:rPr lang="en-US" sz="1200" kern="1200" dirty="0">
                <a:solidFill>
                  <a:schemeClr val="tx1"/>
                </a:solidFill>
                <a:effectLst/>
                <a:latin typeface="+mn-lt"/>
                <a:ea typeface="+mn-ea"/>
                <a:cs typeface="+mn-cs"/>
              </a:rPr>
              <a:t> and asks for a previously selected volunteer to be their partner.  Teacher and student read </a:t>
            </a:r>
            <a:r>
              <a:rPr lang="en-US" sz="1200" b="1" u="sng" kern="1200" dirty="0">
                <a:solidFill>
                  <a:schemeClr val="tx1"/>
                </a:solidFill>
                <a:effectLst/>
                <a:latin typeface="+mn-lt"/>
                <a:ea typeface="+mn-ea"/>
                <a:cs typeface="+mn-cs"/>
              </a:rPr>
              <a:t>Model Script.</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Model using think time before speaking.   Teacher will also discuss how the following norms were used during the conversation: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use the language of the skill</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use your conversation voice</a:t>
            </a:r>
            <a:endParaRPr lang="en-US" sz="1200" kern="1200" dirty="0">
              <a:solidFill>
                <a:schemeClr val="tx1"/>
              </a:solidFill>
              <a:effectLst/>
              <a:latin typeface="+mn-lt"/>
              <a:ea typeface="+mn-ea"/>
              <a:cs typeface="+mn-cs"/>
            </a:endParaRP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26916981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Negotiate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11.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 </a:t>
            </a:r>
            <a:r>
              <a:rPr lang="en-US" sz="1200" b="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the two men are leading a Conga line and showing the children a way to have fun. </a:t>
            </a:r>
            <a:r>
              <a:rPr lang="en-US" sz="1200" b="1" u="sng" kern="1200" dirty="0">
                <a:solidFill>
                  <a:schemeClr val="tx1"/>
                </a:solidFill>
                <a:effectLst/>
                <a:latin typeface="+mn-lt"/>
                <a:ea typeface="+mn-ea"/>
                <a:cs typeface="+mn-cs"/>
              </a:rPr>
              <a:t>What evidence supports your idea? </a:t>
            </a:r>
            <a:r>
              <a:rPr lang="en-US" sz="1200" b="1" kern="1200" dirty="0">
                <a:solidFill>
                  <a:schemeClr val="tx1"/>
                </a:solidFill>
                <a:effectLst/>
                <a:latin typeface="+mn-lt"/>
                <a:ea typeface="+mn-ea"/>
                <a:cs typeface="+mn-cs"/>
              </a:rPr>
              <a:t>N/F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 </a:t>
            </a:r>
            <a:r>
              <a:rPr lang="en-US" sz="1200" b="1" kern="1200" dirty="0">
                <a:solidFill>
                  <a:schemeClr val="tx1"/>
                </a:solidFill>
                <a:effectLst/>
                <a:latin typeface="+mn-lt"/>
                <a:ea typeface="+mn-ea"/>
                <a:cs typeface="+mn-cs"/>
              </a:rPr>
              <a:t>N</a:t>
            </a:r>
            <a:r>
              <a:rPr lang="en-US" sz="1200" kern="1200" dirty="0">
                <a:solidFill>
                  <a:schemeClr val="tx1"/>
                </a:solidFill>
                <a:effectLst/>
                <a:latin typeface="+mn-lt"/>
                <a:ea typeface="+mn-ea"/>
                <a:cs typeface="+mn-cs"/>
              </a:rPr>
              <a:t> the two men are leading the children in a dance so they can celebrate Christmas. </a:t>
            </a:r>
            <a:r>
              <a:rPr lang="en-US" sz="1200" b="1" u="sng" kern="1200" dirty="0">
                <a:solidFill>
                  <a:schemeClr val="tx1"/>
                </a:solidFill>
                <a:effectLst/>
                <a:latin typeface="+mn-lt"/>
                <a:ea typeface="+mn-ea"/>
                <a:cs typeface="+mn-cs"/>
              </a:rPr>
              <a:t>How can we come to a consensus?</a:t>
            </a:r>
            <a:r>
              <a:rPr lang="en-US" sz="1200" b="1" kern="1200" dirty="0">
                <a:solidFill>
                  <a:schemeClr val="tx1"/>
                </a:solidFill>
                <a:effectLst/>
                <a:latin typeface="+mn-lt"/>
                <a:ea typeface="+mn-ea"/>
                <a:cs typeface="+mn-cs"/>
              </a:rPr>
              <a:t> 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a:t>
            </a:r>
            <a:r>
              <a:rPr lang="en-US" sz="1200" kern="1200" dirty="0">
                <a:solidFill>
                  <a:schemeClr val="tx1"/>
                </a:solidFill>
                <a:effectLst/>
                <a:latin typeface="+mn-lt"/>
                <a:ea typeface="+mn-ea"/>
                <a:cs typeface="+mn-cs"/>
              </a:rPr>
              <a:t> dancing can be a fun way to celebrate for children and adults. </a:t>
            </a:r>
            <a:r>
              <a:rPr lang="en-US" sz="1200" b="1" u="sng" kern="1200" dirty="0">
                <a:solidFill>
                  <a:schemeClr val="tx1"/>
                </a:solidFill>
                <a:effectLst/>
                <a:latin typeface="+mn-lt"/>
                <a:ea typeface="+mn-ea"/>
                <a:cs typeface="+mn-cs"/>
              </a:rPr>
              <a:t>Can we come to a consensus? </a:t>
            </a:r>
            <a:r>
              <a:rPr lang="en-US" sz="1200" b="1" kern="1200" dirty="0">
                <a:solidFill>
                  <a:schemeClr val="tx1"/>
                </a:solidFill>
                <a:effectLst/>
                <a:latin typeface="+mn-lt"/>
                <a:ea typeface="+mn-ea"/>
                <a:cs typeface="+mn-cs"/>
              </a:rPr>
              <a:t>N</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I think the important idea we agree on is that </a:t>
            </a:r>
            <a:r>
              <a:rPr lang="en-US" sz="1200" kern="1200" dirty="0">
                <a:solidFill>
                  <a:schemeClr val="tx1"/>
                </a:solidFill>
                <a:effectLst/>
                <a:latin typeface="+mn-lt"/>
                <a:ea typeface="+mn-ea"/>
                <a:cs typeface="+mn-cs"/>
              </a:rPr>
              <a:t>dancing is a fun way for adults and children to celebrate Christmas. </a:t>
            </a:r>
            <a:r>
              <a:rPr lang="en-US" sz="1200" b="1" kern="1200" dirty="0">
                <a:solidFill>
                  <a:schemeClr val="tx1"/>
                </a:solidFill>
                <a:effectLst/>
                <a:latin typeface="+mn-lt"/>
                <a:ea typeface="+mn-ea"/>
                <a:cs typeface="+mn-cs"/>
              </a:rPr>
              <a:t>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NEGOTIATE, FORTIFY,</a:t>
            </a:r>
            <a:r>
              <a:rPr lang="en-US" sz="1200" i="1"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CREATE, </a:t>
            </a:r>
            <a:r>
              <a:rPr lang="en-US" sz="1200" i="1" kern="1200" dirty="0">
                <a:solidFill>
                  <a:schemeClr val="tx1"/>
                </a:solidFill>
                <a:effectLst/>
                <a:latin typeface="+mn-lt"/>
                <a:ea typeface="+mn-ea"/>
                <a:cs typeface="+mn-cs"/>
              </a:rPr>
              <a:t>and</a:t>
            </a:r>
            <a:r>
              <a:rPr lang="en-US" sz="1200" b="1" i="1" kern="1200" dirty="0">
                <a:solidFill>
                  <a:schemeClr val="tx1"/>
                </a:solidFill>
                <a:effectLst/>
                <a:latin typeface="+mn-lt"/>
                <a:ea typeface="+mn-ea"/>
                <a:cs typeface="+mn-cs"/>
              </a:rPr>
              <a:t> CLARIFY.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last three turns. Read them to yourself as I read them aloud </a:t>
            </a:r>
            <a:r>
              <a:rPr lang="en-US" sz="1200" kern="1200" dirty="0">
                <a:solidFill>
                  <a:schemeClr val="tx1"/>
                </a:solidFill>
                <a:effectLst/>
                <a:latin typeface="+mn-lt"/>
                <a:ea typeface="+mn-ea"/>
                <a:cs typeface="+mn-cs"/>
              </a:rPr>
              <a:t>(see example above).</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language of the skill. Look at Student A’s response. How do I know Student A used the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I see the language of the skill (</a:t>
            </a:r>
            <a:r>
              <a:rPr lang="en-US" sz="1200" kern="1200" dirty="0">
                <a:solidFill>
                  <a:schemeClr val="tx1"/>
                </a:solidFill>
                <a:effectLst/>
                <a:latin typeface="+mn-lt"/>
                <a:ea typeface="+mn-ea"/>
                <a:cs typeface="+mn-cs"/>
              </a:rPr>
              <a:t>underline as noted above). </a:t>
            </a:r>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because it is asking to come to an agreement so I will label it with </a:t>
            </a:r>
            <a:r>
              <a:rPr lang="en-US" sz="1200" b="1"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(Write N next to the response.</a:t>
            </a:r>
            <a:r>
              <a:rPr lang="en-US" sz="1200" i="1" kern="1200" dirty="0">
                <a:solidFill>
                  <a:schemeClr val="tx1"/>
                </a:solidFill>
                <a:effectLst/>
                <a:latin typeface="+mn-lt"/>
                <a:ea typeface="+mn-ea"/>
                <a:cs typeface="+mn-cs"/>
              </a:rPr>
              <a:t>) Student A is also using evidence from the text to support his idea (Write F next to the response).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state their claim, so I will label it with </a:t>
            </a:r>
            <a:r>
              <a:rPr lang="en-US" sz="1200" b="1" i="1" kern="1200" dirty="0">
                <a:solidFill>
                  <a:schemeClr val="tx1"/>
                </a:solidFill>
                <a:effectLst/>
                <a:latin typeface="+mn-lt"/>
                <a:ea typeface="+mn-ea"/>
                <a:cs typeface="+mn-cs"/>
              </a:rPr>
              <a:t>N </a:t>
            </a:r>
            <a:r>
              <a:rPr lang="en-US" sz="1200" kern="1200" dirty="0">
                <a:solidFill>
                  <a:schemeClr val="tx1"/>
                </a:solidFill>
                <a:effectLst/>
                <a:latin typeface="+mn-lt"/>
                <a:ea typeface="+mn-ea"/>
                <a:cs typeface="+mn-cs"/>
              </a:rPr>
              <a:t>(Write N next to the response and underline as noted above)</a:t>
            </a:r>
            <a:r>
              <a:rPr lang="en-US" sz="1200" i="1" kern="1200" dirty="0">
                <a:solidFill>
                  <a:schemeClr val="tx1"/>
                </a:solidFill>
                <a:effectLst/>
                <a:latin typeface="+mn-lt"/>
                <a:ea typeface="+mn-ea"/>
                <a:cs typeface="+mn-cs"/>
              </a:rPr>
              <a:t>.  Also, they use the language of </a:t>
            </a:r>
            <a:r>
              <a:rPr lang="en-US" sz="1200" b="1" i="1" u="sng" kern="1200" dirty="0">
                <a:solidFill>
                  <a:schemeClr val="tx1"/>
                </a:solidFill>
                <a:effectLst/>
                <a:latin typeface="+mn-lt"/>
                <a:ea typeface="+mn-ea"/>
                <a:cs typeface="+mn-cs"/>
              </a:rPr>
              <a:t>CLARIFY </a:t>
            </a:r>
            <a:r>
              <a:rPr lang="en-US" sz="1200" i="1" kern="1200" dirty="0">
                <a:solidFill>
                  <a:schemeClr val="tx1"/>
                </a:solidFill>
                <a:effectLst/>
                <a:latin typeface="+mn-lt"/>
                <a:ea typeface="+mn-ea"/>
                <a:cs typeface="+mn-cs"/>
              </a:rPr>
              <a:t>and ask a clarifying question to help learn more from Student A to make their idea stronger </a:t>
            </a:r>
            <a:r>
              <a:rPr lang="en-US" sz="1200" kern="1200" dirty="0">
                <a:solidFill>
                  <a:schemeClr val="tx1"/>
                </a:solidFill>
                <a:effectLst/>
                <a:latin typeface="+mn-lt"/>
                <a:ea typeface="+mn-ea"/>
                <a:cs typeface="+mn-cs"/>
              </a:rPr>
              <a:t>(Write CL next to the response).  </a:t>
            </a:r>
            <a:r>
              <a:rPr lang="en-US" sz="1200" i="1" kern="1200" dirty="0">
                <a:solidFill>
                  <a:schemeClr val="tx1"/>
                </a:solidFill>
                <a:effectLst/>
                <a:latin typeface="+mn-lt"/>
                <a:ea typeface="+mn-ea"/>
                <a:cs typeface="+mn-cs"/>
              </a:rPr>
              <a:t>Then Students A and B clarify their ideas and ask questions to understand each other’s evidence</a:t>
            </a:r>
            <a:r>
              <a:rPr lang="en-US" sz="1200" kern="1200" dirty="0">
                <a:solidFill>
                  <a:schemeClr val="tx1"/>
                </a:solidFill>
                <a:effectLst/>
                <a:latin typeface="+mn-lt"/>
                <a:ea typeface="+mn-ea"/>
                <a:cs typeface="+mn-cs"/>
              </a:rPr>
              <a:t> (Write CL next to the responses).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students to go throughout the same process with the rest of the Model Conversation. </a:t>
            </a:r>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13057887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11.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Constructive Conversation? This was our prompt, “</a:t>
            </a:r>
            <a:r>
              <a:rPr lang="en-US" sz="1200" b="1" i="1" kern="1200" dirty="0">
                <a:solidFill>
                  <a:schemeClr val="tx1"/>
                </a:solidFill>
                <a:effectLst/>
                <a:latin typeface="+mn-lt"/>
                <a:ea typeface="+mn-ea"/>
                <a:cs typeface="+mn-cs"/>
              </a:rPr>
              <a:t>What is an important idea from this text?  Start by stating your claim. Support your ideas and come to a consensus</a:t>
            </a:r>
            <a:r>
              <a:rPr lang="en-US" sz="1200" i="1" kern="1200" dirty="0">
                <a:solidFill>
                  <a:schemeClr val="tx1"/>
                </a:solidFill>
                <a:effectLst/>
                <a:latin typeface="+mn-lt"/>
                <a:ea typeface="+mn-ea"/>
                <a:cs typeface="+mn-cs"/>
              </a:rPr>
              <a:t>.</a:t>
            </a:r>
            <a:r>
              <a:rPr lang="en-US" sz="1200" b="1" i="1"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 Here’s the visual text.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NEGOTIATE.</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NEGOTIATE.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will revise the text on chart paper or document reader.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27478233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There are people dancing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 important idea is that dancing with friends at school can be fun.</a:t>
            </a:r>
            <a:r>
              <a:rPr lang="en-US" sz="1200" kern="1200" dirty="0">
                <a:solidFill>
                  <a:schemeClr val="tx1"/>
                </a:solidFill>
                <a:effectLst/>
                <a:latin typeface="+mn-lt"/>
                <a:ea typeface="+mn-ea"/>
                <a:cs typeface="+mn-cs"/>
              </a:rPr>
              <a:t> What </a:t>
            </a:r>
            <a:r>
              <a:rPr lang="en-US" sz="1200" strike="sngStrike" kern="1200" dirty="0">
                <a:solidFill>
                  <a:schemeClr val="tx1"/>
                </a:solidFill>
                <a:effectLst/>
                <a:latin typeface="+mn-lt"/>
                <a:ea typeface="+mn-ea"/>
                <a:cs typeface="+mn-cs"/>
              </a:rPr>
              <a:t>do you think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is your important idea?</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 kids are in line.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An important idea is that children are dancing together to celebrate Christmas. </a:t>
            </a:r>
            <a:r>
              <a:rPr lang="en-US" sz="1200" strike="sngStrike" kern="1200" dirty="0">
                <a:solidFill>
                  <a:schemeClr val="tx1"/>
                </a:solidFill>
                <a:effectLst/>
                <a:latin typeface="+mn-lt"/>
                <a:ea typeface="+mn-ea"/>
                <a:cs typeface="+mn-cs"/>
              </a:rPr>
              <a:t>What do you think</a:t>
            </a:r>
            <a:r>
              <a:rPr lang="en-US" sz="1200" kern="1200" dirty="0">
                <a:solidFill>
                  <a:schemeClr val="tx1"/>
                </a:solidFill>
                <a:effectLst/>
                <a:latin typeface="+mn-lt"/>
                <a:ea typeface="+mn-ea"/>
                <a:cs typeface="+mn-cs"/>
              </a:rPr>
              <a:t> How can you support your idea with evidence?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t>
            </a:r>
            <a:r>
              <a:rPr lang="en-US" sz="1200" strike="sngStrike" kern="1200" dirty="0">
                <a:solidFill>
                  <a:schemeClr val="tx1"/>
                </a:solidFill>
                <a:effectLst/>
                <a:latin typeface="+mn-lt"/>
                <a:ea typeface="+mn-ea"/>
                <a:cs typeface="+mn-cs"/>
              </a:rPr>
              <a:t>it is Christmas</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there is a black speaker. There are children in line following the man in the Santa suit.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a:t>
            </a:r>
            <a:r>
              <a:rPr lang="en-US" sz="1200" b="1" kern="1200" dirty="0">
                <a:solidFill>
                  <a:schemeClr val="tx1"/>
                </a:solidFill>
                <a:effectLst/>
                <a:latin typeface="+mn-lt"/>
                <a:ea typeface="+mn-ea"/>
                <a:cs typeface="+mn-cs"/>
              </a:rPr>
              <a:t>man in the</a:t>
            </a:r>
            <a:r>
              <a:rPr lang="en-US" sz="1200" kern="1200" dirty="0">
                <a:solidFill>
                  <a:schemeClr val="tx1"/>
                </a:solidFill>
                <a:effectLst/>
                <a:latin typeface="+mn-lt"/>
                <a:ea typeface="+mn-ea"/>
                <a:cs typeface="+mn-cs"/>
              </a:rPr>
              <a:t> Santa Clause </a:t>
            </a:r>
            <a:r>
              <a:rPr lang="en-US" sz="1200" b="1" kern="1200" dirty="0">
                <a:solidFill>
                  <a:schemeClr val="tx1"/>
                </a:solidFill>
                <a:effectLst/>
                <a:latin typeface="+mn-lt"/>
                <a:ea typeface="+mn-ea"/>
                <a:cs typeface="+mn-cs"/>
              </a:rPr>
              <a:t>suit</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He is leading the children in a Conga dance. The children are following him while holding each other. I think they are dancing to the music.</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I think all the moms are visiting the school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 I think the children are dancing together. They are smiling. The two men are leading the dance. What else can you use as evidence for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children are in the playground at a school. </a:t>
            </a:r>
            <a:r>
              <a:rPr lang="en-US" sz="1200" b="1" kern="1200" dirty="0">
                <a:solidFill>
                  <a:schemeClr val="tx1"/>
                </a:solidFill>
                <a:effectLst/>
                <a:latin typeface="+mn-lt"/>
                <a:ea typeface="+mn-ea"/>
                <a:cs typeface="+mn-cs"/>
              </a:rPr>
              <a:t>They are celebrating a the Christmas holiday. My evidence is the Santa Suit and the Rudolph head I see peaking behind the man’s head.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there are a lot of children on the playground. </a:t>
            </a:r>
            <a:r>
              <a:rPr lang="en-US" sz="1200" b="1" kern="1200" dirty="0">
                <a:solidFill>
                  <a:schemeClr val="tx1"/>
                </a:solidFill>
                <a:effectLst/>
                <a:latin typeface="+mn-lt"/>
                <a:ea typeface="+mn-ea"/>
                <a:cs typeface="+mn-cs"/>
              </a:rPr>
              <a:t>They seem to be celebrating by dancing. Can we come to a consensus?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Children and families are celebrating Christmas by dancing at school. </a:t>
            </a:r>
          </a:p>
          <a:p>
            <a:r>
              <a:rPr lang="en-US" sz="1200" kern="1200" dirty="0">
                <a:solidFill>
                  <a:schemeClr val="tx1"/>
                </a:solidFill>
                <a:effectLst/>
                <a:latin typeface="+mn-lt"/>
                <a:ea typeface="+mn-ea"/>
                <a:cs typeface="+mn-cs"/>
              </a:rPr>
              <a:t> </a:t>
            </a:r>
          </a:p>
          <a:p>
            <a:pPr lvl="0" fontAlgn="base"/>
            <a:r>
              <a:rPr lang="en-US" sz="1200" kern="1200" dirty="0">
                <a:solidFill>
                  <a:schemeClr val="tx1"/>
                </a:solidFill>
                <a:effectLst/>
                <a:latin typeface="+mn-lt"/>
                <a:ea typeface="+mn-ea"/>
                <a:cs typeface="+mn-cs"/>
              </a:rPr>
              <a:t>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425156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NEGOTIATE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NEGOTIATE</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FORTIFY.  When we observe or read something new we have many thoughts and ideas.  As we engage in a FORTIFY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1006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11981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40060982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85809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38288952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NEGOTIATE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205884453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22694843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NEGOTIATE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NEGOTIATE</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1877074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NEGOTIATE</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897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8.emf"/><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8.emf"/></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4.png"/><Relationship Id="rId9" Type="http://schemas.openxmlformats.org/officeDocument/2006/relationships/image" Target="../media/image26.emf"/></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4.emf"/><Relationship Id="rId4" Type="http://schemas.openxmlformats.org/officeDocument/2006/relationships/image" Target="../media/image27.png"/></Relationships>
</file>

<file path=ppt/slides/_rels/slide49.xml.rels><?xml version="1.0" encoding="UTF-8" standalone="yes"?>
<Relationships xmlns="http://schemas.openxmlformats.org/package/2006/relationships"><Relationship Id="rId8" Type="http://schemas.openxmlformats.org/officeDocument/2006/relationships/image" Target="../media/image34.emf"/><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11</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10" name="Picture 9">
            <a:extLst>
              <a:ext uri="{FF2B5EF4-FFF2-40B4-BE49-F238E27FC236}">
                <a16:creationId xmlns:a16="http://schemas.microsoft.com/office/drawing/2014/main" id="{B3459F4A-519C-8A4B-830F-A4C912188F69}"/>
              </a:ext>
            </a:extLst>
          </p:cNvPr>
          <p:cNvPicPr>
            <a:picLocks noChangeAspect="1"/>
          </p:cNvPicPr>
          <p:nvPr/>
        </p:nvPicPr>
        <p:blipFill>
          <a:blip r:embed="rId6"/>
          <a:stretch>
            <a:fillRect/>
          </a:stretch>
        </p:blipFill>
        <p:spPr>
          <a:xfrm>
            <a:off x="3366997" y="1251251"/>
            <a:ext cx="2304242" cy="298196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4991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939814"/>
          </a:xfrm>
          <a:prstGeom prst="rect">
            <a:avLst/>
          </a:prstGeom>
          <a:noFill/>
        </p:spPr>
        <p:txBody>
          <a:bodyPr wrap="square" rtlCol="0">
            <a:spAutoFit/>
          </a:bodyPr>
          <a:lstStyle/>
          <a:p>
            <a:r>
              <a:rPr lang="en-US" sz="1500" b="1" dirty="0"/>
              <a:t>Partner A: </a:t>
            </a:r>
            <a:r>
              <a:rPr lang="en-US" sz="1500" dirty="0"/>
              <a:t>An important idea from the visual text is that dancing together with friends can be fun.  What is your idea?</a:t>
            </a:r>
          </a:p>
          <a:p>
            <a:endParaRPr lang="en-US" sz="1500" dirty="0"/>
          </a:p>
          <a:p>
            <a:r>
              <a:rPr lang="en-US" sz="1500" b="1" dirty="0"/>
              <a:t>Partner A:  </a:t>
            </a:r>
            <a:r>
              <a:rPr lang="en-US" sz="1500" dirty="0"/>
              <a:t>I think the children are dancing to music.  The two mean are leading a conga dance and are taking the children around the playground.  The children are following the two men.  What supports your idea?</a:t>
            </a:r>
          </a:p>
          <a:p>
            <a:endParaRPr lang="en-US" sz="1500" b="1" dirty="0"/>
          </a:p>
          <a:p>
            <a:endParaRPr lang="en-US" sz="1500" b="1" dirty="0"/>
          </a:p>
          <a:p>
            <a:r>
              <a:rPr lang="en-US" sz="1500" b="1" dirty="0"/>
              <a:t>Partner A: </a:t>
            </a:r>
            <a:r>
              <a:rPr lang="en-US" sz="1500" dirty="0"/>
              <a:t>I think the two men are leading a conga line and showing the children a way to have fun.  What evidence supports your idea?</a:t>
            </a:r>
          </a:p>
          <a:p>
            <a:endParaRPr lang="en-US" sz="1500" dirty="0"/>
          </a:p>
          <a:p>
            <a:endParaRPr lang="en-US" sz="1500" dirty="0"/>
          </a:p>
          <a:p>
            <a:r>
              <a:rPr lang="en-US" sz="1500" b="1" dirty="0"/>
              <a:t>Partner A: </a:t>
            </a:r>
            <a:r>
              <a:rPr lang="en-US" sz="1500" dirty="0"/>
              <a:t>I think dancing can be a fun way to celebrate for children and adults.  Can we come to a consensus?</a:t>
            </a:r>
          </a:p>
        </p:txBody>
      </p:sp>
      <p:sp>
        <p:nvSpPr>
          <p:cNvPr id="5" name="TextBox 4"/>
          <p:cNvSpPr txBox="1"/>
          <p:nvPr/>
        </p:nvSpPr>
        <p:spPr>
          <a:xfrm>
            <a:off x="4591715" y="1052160"/>
            <a:ext cx="3619308" cy="5401479"/>
          </a:xfrm>
          <a:prstGeom prst="rect">
            <a:avLst/>
          </a:prstGeom>
          <a:noFill/>
        </p:spPr>
        <p:txBody>
          <a:bodyPr wrap="square" rtlCol="0">
            <a:spAutoFit/>
          </a:bodyPr>
          <a:lstStyle/>
          <a:p>
            <a:r>
              <a:rPr lang="en-US" sz="1500" b="1" dirty="0"/>
              <a:t>Partner B:  </a:t>
            </a:r>
            <a:r>
              <a:rPr lang="en-US" sz="1500" dirty="0"/>
              <a:t>An important idea from the visual text is that dancing can be a way to celebrate.  How can you support your claim with evidence?</a:t>
            </a:r>
          </a:p>
          <a:p>
            <a:endParaRPr lang="en-US" sz="1500" b="1" dirty="0"/>
          </a:p>
          <a:p>
            <a:r>
              <a:rPr lang="en-US" sz="1500" b="1" dirty="0"/>
              <a:t>Partner B: </a:t>
            </a:r>
            <a:r>
              <a:rPr lang="en-US" sz="1500" dirty="0"/>
              <a:t>I think the two men are getting everyone to dance so they can celebrate Christmas.  One man is wearing a Santa suit and a bell.  The other man is wearing a bright yellow suit and is in front of the line leading the group.  What evidence supports your idea?</a:t>
            </a:r>
          </a:p>
          <a:p>
            <a:endParaRPr lang="en-US" sz="1500" dirty="0"/>
          </a:p>
          <a:p>
            <a:r>
              <a:rPr lang="en-US" sz="1500" b="1" dirty="0"/>
              <a:t>Partner B: </a:t>
            </a:r>
            <a:r>
              <a:rPr lang="en-US" sz="1500" dirty="0"/>
              <a:t>I think the two men are leading the children in a dance so they can celebrate Christmas.  How can we come to a consensus?</a:t>
            </a:r>
          </a:p>
          <a:p>
            <a:endParaRPr lang="en-US" sz="1500" dirty="0"/>
          </a:p>
          <a:p>
            <a:r>
              <a:rPr lang="en-US" sz="1500" b="1" dirty="0"/>
              <a:t>Partner B</a:t>
            </a:r>
            <a:r>
              <a:rPr lang="en-US" sz="1500" dirty="0"/>
              <a:t>: I think the important idea we agree on is that dancing is a fun way for adults and children to celebrate Christmas.</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16765" y="1183600"/>
            <a:ext cx="0" cy="502232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141952" y="170543"/>
            <a:ext cx="8899525"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832469"/>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5143054"/>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9273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866336"/>
            <a:ext cx="1199599" cy="1048469"/>
          </a:xfrm>
          <a:prstGeom prst="rect">
            <a:avLst/>
          </a:prstGeom>
        </p:spPr>
      </p:pic>
    </p:spTree>
    <p:extLst>
      <p:ext uri="{BB962C8B-B14F-4D97-AF65-F5344CB8AC3E}">
        <p14:creationId xmlns:p14="http://schemas.microsoft.com/office/powerpoint/2010/main" val="295720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4B0AAAFB-4695-0247-862A-E69774ECB8D7}"/>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446395" y="482288"/>
            <a:ext cx="6123638" cy="5421313"/>
          </a:xfrm>
          <a:prstGeom prst="rect">
            <a:avLst/>
          </a:prstGeom>
          <a:ln w="57150">
            <a:solidFill>
              <a:srgbClr val="7030A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1" name="Picture 10">
            <a:extLst>
              <a:ext uri="{FF2B5EF4-FFF2-40B4-BE49-F238E27FC236}">
                <a16:creationId xmlns:a16="http://schemas.microsoft.com/office/drawing/2014/main" id="{A797925B-1F70-4545-9453-1DEFD50976CA}"/>
              </a:ext>
            </a:extLst>
          </p:cNvPr>
          <p:cNvPicPr>
            <a:picLocks noChangeAspect="1"/>
          </p:cNvPicPr>
          <p:nvPr/>
        </p:nvPicPr>
        <p:blipFill>
          <a:blip r:embed="rId6"/>
          <a:stretch>
            <a:fillRect/>
          </a:stretch>
        </p:blipFill>
        <p:spPr>
          <a:xfrm>
            <a:off x="3309474" y="1644754"/>
            <a:ext cx="5619137" cy="3831489"/>
          </a:xfrm>
          <a:prstGeom prst="rect">
            <a:avLst/>
          </a:prstGeom>
          <a:ln w="50800">
            <a:solidFill>
              <a:schemeClr val="tx1"/>
            </a:solidFill>
          </a:ln>
        </p:spPr>
      </p:pic>
      <p:pic>
        <p:nvPicPr>
          <p:cNvPr id="2" name="Online Media 1" descr="Recorded Sound">
            <a:hlinkClick r:id="" action="ppaction://media"/>
            <a:extLst>
              <a:ext uri="{FF2B5EF4-FFF2-40B4-BE49-F238E27FC236}">
                <a16:creationId xmlns:a16="http://schemas.microsoft.com/office/drawing/2014/main" id="{ECF91475-C3C9-084C-8429-4E9E160553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79502" y="447139"/>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5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There are people dancing.  </a:t>
            </a:r>
          </a:p>
          <a:p>
            <a:endParaRPr lang="en-US" sz="1700" dirty="0"/>
          </a:p>
          <a:p>
            <a:endParaRPr lang="en-US" sz="1700" dirty="0"/>
          </a:p>
          <a:p>
            <a:endParaRPr lang="en-US" sz="1700" dirty="0"/>
          </a:p>
          <a:p>
            <a:endParaRPr lang="en-US" sz="1700" dirty="0"/>
          </a:p>
          <a:p>
            <a:r>
              <a:rPr lang="en-US" sz="1700" b="1" dirty="0"/>
              <a:t>Partner A:  </a:t>
            </a:r>
            <a:r>
              <a:rPr lang="en-US" sz="1700" dirty="0"/>
              <a:t>I notice it is Christmas.</a:t>
            </a:r>
          </a:p>
          <a:p>
            <a:endParaRPr lang="en-US" sz="1700" b="1" dirty="0"/>
          </a:p>
          <a:p>
            <a:endParaRPr lang="en-US" sz="1700" b="1" dirty="0"/>
          </a:p>
          <a:p>
            <a:endParaRPr lang="en-US" sz="1700" b="1" dirty="0"/>
          </a:p>
          <a:p>
            <a:endParaRPr lang="en-US" sz="1700" b="1" dirty="0"/>
          </a:p>
          <a:p>
            <a:r>
              <a:rPr lang="en-US" sz="1700" b="1" dirty="0"/>
              <a:t>Partner A: </a:t>
            </a:r>
            <a:r>
              <a:rPr lang="en-US" sz="1700" dirty="0"/>
              <a:t>I think all mom are visiting the school.</a:t>
            </a:r>
          </a:p>
          <a:p>
            <a:endParaRPr lang="en-US" sz="1700" dirty="0"/>
          </a:p>
          <a:p>
            <a:endParaRPr lang="en-US" sz="1700" dirty="0"/>
          </a:p>
          <a:p>
            <a:endParaRPr lang="en-US" sz="1700" dirty="0"/>
          </a:p>
          <a:p>
            <a:r>
              <a:rPr lang="en-US" sz="1700" b="1" dirty="0"/>
              <a:t>Partner A: </a:t>
            </a:r>
            <a:r>
              <a:rPr lang="en-US" sz="1700" dirty="0"/>
              <a:t>I notice there are lot of children in the playground.</a:t>
            </a:r>
          </a:p>
        </p:txBody>
      </p:sp>
      <p:sp>
        <p:nvSpPr>
          <p:cNvPr id="5" name="TextBox 4"/>
          <p:cNvSpPr txBox="1"/>
          <p:nvPr/>
        </p:nvSpPr>
        <p:spPr>
          <a:xfrm>
            <a:off x="4591715" y="1052160"/>
            <a:ext cx="3619308" cy="5062924"/>
          </a:xfrm>
          <a:prstGeom prst="rect">
            <a:avLst/>
          </a:prstGeom>
          <a:noFill/>
        </p:spPr>
        <p:txBody>
          <a:bodyPr wrap="square" rtlCol="0">
            <a:spAutoFit/>
          </a:bodyPr>
          <a:lstStyle/>
          <a:p>
            <a:r>
              <a:rPr lang="en-US" sz="1700" b="1" dirty="0"/>
              <a:t>Partner B:  </a:t>
            </a:r>
            <a:r>
              <a:rPr lang="en-US" sz="1700" dirty="0"/>
              <a:t>The kids are in line.  How can you support your idea with evidence?</a:t>
            </a:r>
          </a:p>
          <a:p>
            <a:endParaRPr lang="en-US" sz="1700" b="1" dirty="0"/>
          </a:p>
          <a:p>
            <a:endParaRPr lang="en-US" sz="1700" b="1" dirty="0"/>
          </a:p>
          <a:p>
            <a:endParaRPr lang="en-US" sz="1700" b="1" dirty="0"/>
          </a:p>
          <a:p>
            <a:r>
              <a:rPr lang="en-US" sz="1700" b="1" dirty="0"/>
              <a:t>Partner B: </a:t>
            </a:r>
            <a:r>
              <a:rPr lang="en-US" sz="1700" dirty="0"/>
              <a:t>I notice the Santa Claus.</a:t>
            </a:r>
          </a:p>
          <a:p>
            <a:endParaRPr lang="en-US" sz="1700" dirty="0"/>
          </a:p>
          <a:p>
            <a:endParaRPr lang="en-US" sz="1700" dirty="0"/>
          </a:p>
          <a:p>
            <a:endParaRPr lang="en-US" sz="1700" dirty="0"/>
          </a:p>
          <a:p>
            <a:endParaRPr lang="en-US" sz="1700" dirty="0"/>
          </a:p>
          <a:p>
            <a:r>
              <a:rPr lang="en-US" sz="1700" b="1" dirty="0"/>
              <a:t>Partner B: </a:t>
            </a:r>
            <a:r>
              <a:rPr lang="en-US" sz="1700" dirty="0"/>
              <a:t>The children are in the playground.</a:t>
            </a:r>
          </a:p>
          <a:p>
            <a:endParaRPr lang="en-US" sz="1700" dirty="0"/>
          </a:p>
          <a:p>
            <a:endParaRPr lang="en-US" sz="1700" dirty="0"/>
          </a:p>
          <a:p>
            <a:endParaRPr lang="en-US" sz="1700" dirty="0"/>
          </a:p>
          <a:p>
            <a:r>
              <a:rPr lang="en-US" sz="1700" b="1" dirty="0"/>
              <a:t>Partner B</a:t>
            </a:r>
            <a:r>
              <a:rPr lang="en-US" sz="1700" dirty="0"/>
              <a:t>: There is a person talking to the parents.</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7614"/>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1034818"/>
            <a:ext cx="948679" cy="957629"/>
          </a:xfrm>
          <a:prstGeom prst="rect">
            <a:avLst/>
          </a:prstGeom>
        </p:spPr>
      </p:pic>
      <p:cxnSp>
        <p:nvCxnSpPr>
          <p:cNvPr id="20" name="Straight Connector 19"/>
          <p:cNvCxnSpPr>
            <a:cxnSpLocks/>
          </p:cNvCxnSpPr>
          <p:nvPr/>
        </p:nvCxnSpPr>
        <p:spPr>
          <a:xfrm>
            <a:off x="4396843" y="1048913"/>
            <a:ext cx="0" cy="5064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268952" y="33105"/>
            <a:ext cx="8645525"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 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169503"/>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4131" y="3581013"/>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485" y="5060580"/>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33" y="368909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69740"/>
            <a:ext cx="1199599" cy="1048469"/>
          </a:xfrm>
          <a:prstGeom prst="rect">
            <a:avLst/>
          </a:prstGeom>
        </p:spPr>
      </p:pic>
    </p:spTree>
    <p:extLst>
      <p:ext uri="{BB962C8B-B14F-4D97-AF65-F5344CB8AC3E}">
        <p14:creationId xmlns:p14="http://schemas.microsoft.com/office/powerpoint/2010/main" val="2352219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1 CLARIFY, 1 FORTIFY, and 2 NEGOTIATE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07" y="2870062"/>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43" y="2870062"/>
            <a:ext cx="1672397" cy="2078616"/>
          </a:xfrm>
          <a:prstGeom prst="rect">
            <a:avLst/>
          </a:prstGeom>
          <a:ln w="12700">
            <a:solidFill>
              <a:schemeClr val="tx1"/>
            </a:solidFill>
          </a:ln>
        </p:spPr>
      </p:pic>
      <p:sp>
        <p:nvSpPr>
          <p:cNvPr id="13" name="TextBox 12"/>
          <p:cNvSpPr txBox="1"/>
          <p:nvPr/>
        </p:nvSpPr>
        <p:spPr>
          <a:xfrm>
            <a:off x="5364007" y="1090750"/>
            <a:ext cx="3416252" cy="158504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1900" dirty="0"/>
              <a:t>What is an important idea from this text?  Start by stating your claim.  Support your claim and come to a consensus.</a:t>
            </a:r>
          </a:p>
        </p:txBody>
      </p:sp>
      <p:sp>
        <p:nvSpPr>
          <p:cNvPr id="3" name="Rectangle 2"/>
          <p:cNvSpPr/>
          <p:nvPr/>
        </p:nvSpPr>
        <p:spPr>
          <a:xfrm>
            <a:off x="5364007" y="4901222"/>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B3EDA727-173B-1B4F-BDF6-04AA4471D28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1945965" y="1176863"/>
            <a:ext cx="930069" cy="724894"/>
          </a:xfrm>
          <a:prstGeom prst="rect">
            <a:avLst/>
          </a:prstGeom>
          <a:ln>
            <a:solidFill>
              <a:schemeClr val="tx1"/>
            </a:solidFill>
          </a:ln>
        </p:spPr>
      </p:pic>
      <p:pic>
        <p:nvPicPr>
          <p:cNvPr id="15" name="Picture 14">
            <a:extLst>
              <a:ext uri="{FF2B5EF4-FFF2-40B4-BE49-F238E27FC236}">
                <a16:creationId xmlns:a16="http://schemas.microsoft.com/office/drawing/2014/main" id="{4DE54CB6-DAC7-5745-BC64-5B8F9C961234}"/>
              </a:ext>
            </a:extLst>
          </p:cNvPr>
          <p:cNvPicPr>
            <a:picLocks noChangeAspect="1"/>
          </p:cNvPicPr>
          <p:nvPr/>
        </p:nvPicPr>
        <p:blipFill rotWithShape="1">
          <a:blip r:embed="rId7"/>
          <a:srcRect l="50346" t="50297" b="1"/>
          <a:stretch/>
        </p:blipFill>
        <p:spPr>
          <a:xfrm>
            <a:off x="2278029" y="1476276"/>
            <a:ext cx="937176" cy="724894"/>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331E2D37-76E5-9F4F-B443-F28A74BEF4D0}"/>
              </a:ext>
            </a:extLst>
          </p:cNvPr>
          <p:cNvPicPr>
            <a:picLocks noChangeAspect="1"/>
          </p:cNvPicPr>
          <p:nvPr/>
        </p:nvPicPr>
        <p:blipFill rotWithShape="1">
          <a:blip r:embed="rId8"/>
          <a:srcRect r="50353" b="50752"/>
          <a:stretch/>
        </p:blipFill>
        <p:spPr>
          <a:xfrm rot="5400000">
            <a:off x="2879298" y="1690143"/>
            <a:ext cx="730434" cy="937177"/>
          </a:xfrm>
          <a:prstGeom prst="rect">
            <a:avLst/>
          </a:prstGeom>
          <a:ln>
            <a:solidFill>
              <a:schemeClr val="tx1"/>
            </a:solidFill>
          </a:ln>
        </p:spPr>
      </p:pic>
      <p:pic>
        <p:nvPicPr>
          <p:cNvPr id="17" name="Picture 16">
            <a:extLst>
              <a:ext uri="{FF2B5EF4-FFF2-40B4-BE49-F238E27FC236}">
                <a16:creationId xmlns:a16="http://schemas.microsoft.com/office/drawing/2014/main" id="{6FA7993D-8AD8-4143-A940-44AF8235F01E}"/>
              </a:ext>
            </a:extLst>
          </p:cNvPr>
          <p:cNvPicPr>
            <a:picLocks noChangeAspect="1"/>
          </p:cNvPicPr>
          <p:nvPr/>
        </p:nvPicPr>
        <p:blipFill rotWithShape="1">
          <a:blip r:embed="rId9"/>
          <a:srcRect l="6301" t="11530" r="50860" b="53177"/>
          <a:stretch/>
        </p:blipFill>
        <p:spPr>
          <a:xfrm rot="5400000">
            <a:off x="3941468" y="1128152"/>
            <a:ext cx="721718" cy="933069"/>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BE396361-07ED-944C-B1A1-6BFAF2657D4D}"/>
              </a:ext>
            </a:extLst>
          </p:cNvPr>
          <p:cNvPicPr>
            <a:picLocks noChangeAspect="1"/>
          </p:cNvPicPr>
          <p:nvPr/>
        </p:nvPicPr>
        <p:blipFill rotWithShape="1">
          <a:blip r:embed="rId9"/>
          <a:srcRect l="6301" t="11530" r="50860" b="53177"/>
          <a:stretch/>
        </p:blipFill>
        <p:spPr>
          <a:xfrm rot="5400000">
            <a:off x="4251226" y="1557792"/>
            <a:ext cx="721718" cy="933069"/>
          </a:xfrm>
          <a:prstGeom prst="rect">
            <a:avLst/>
          </a:prstGeom>
          <a:solidFill>
            <a:schemeClr val="bg1"/>
          </a:solidFill>
          <a:ln>
            <a:solidFill>
              <a:schemeClr val="tx1"/>
            </a:solidFill>
          </a:ln>
        </p:spPr>
      </p:pic>
    </p:spTree>
    <p:extLst>
      <p:ext uri="{BB962C8B-B14F-4D97-AF65-F5344CB8AC3E}">
        <p14:creationId xmlns:p14="http://schemas.microsoft.com/office/powerpoint/2010/main" val="9947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09292" y="188352"/>
            <a:ext cx="7228391" cy="1215717"/>
          </a:xfrm>
          <a:prstGeom prst="rect">
            <a:avLst/>
          </a:prstGeom>
        </p:spPr>
        <p:txBody>
          <a:bodyPr wrap="square">
            <a:spAutoFit/>
          </a:bodyPr>
          <a:lstStyle/>
          <a:p>
            <a:pPr algn="ctr"/>
            <a:r>
              <a:rPr lang="en-US" sz="2600" b="1" dirty="0"/>
              <a:t>Prompt: </a:t>
            </a:r>
            <a:r>
              <a:rPr lang="en-US" sz="2100" dirty="0"/>
              <a:t>What is an important idea from this text?  Start by stating your claim.  Support your claim and come to a consensus.</a:t>
            </a:r>
          </a:p>
          <a:p>
            <a:pPr marL="257175" indent="-257175">
              <a:buFont typeface="Arial" charset="0"/>
              <a:buChar char="•"/>
            </a:pP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08" y="188352"/>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5189B04F-91A2-CF4A-BDD0-E5DC87374A89}"/>
              </a:ext>
            </a:extLst>
          </p:cNvPr>
          <p:cNvPicPr>
            <a:picLocks noChangeAspect="1"/>
          </p:cNvPicPr>
          <p:nvPr/>
        </p:nvPicPr>
        <p:blipFill rotWithShape="1">
          <a:blip r:embed="rId5"/>
          <a:srcRect l="6027" t="13413" r="8088" b="16245"/>
          <a:stretch/>
        </p:blipFill>
        <p:spPr>
          <a:xfrm rot="5400000">
            <a:off x="2195515" y="-7491"/>
            <a:ext cx="4490250" cy="7092007"/>
          </a:xfrm>
          <a:prstGeom prst="rect">
            <a:avLst/>
          </a:prstGeom>
          <a:ln w="50800">
            <a:solidFill>
              <a:schemeClr val="tx1"/>
            </a:solidFill>
          </a:ln>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83179"/>
            <a:ext cx="4883783" cy="169817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t>What is an important idea from this text?  Start by stating your claim.  Support your claim and come to a consensus.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DB41343A-B8DA-E743-9F0D-D0012617E277}"/>
              </a:ext>
            </a:extLst>
          </p:cNvPr>
          <p:cNvPicPr>
            <a:picLocks noChangeAspect="1"/>
          </p:cNvPicPr>
          <p:nvPr/>
        </p:nvPicPr>
        <p:blipFill>
          <a:blip r:embed="rId7">
            <a:extLst>
              <a:ext uri="{28A0092B-C50C-407E-A947-70E740481C1C}">
                <a14:useLocalDpi xmlns:a14="http://schemas.microsoft.com/office/drawing/2010/main" val="0"/>
              </a:ext>
            </a:extLst>
          </a:blip>
          <a:srcRect l="3700" t="11067" r="6044" b="17174"/>
          <a:stretch>
            <a:fillRect/>
          </a:stretch>
        </p:blipFill>
        <p:spPr>
          <a:xfrm>
            <a:off x="184159" y="1962432"/>
            <a:ext cx="5021452" cy="4272779"/>
          </a:xfrm>
          <a:prstGeom prst="rect">
            <a:avLst/>
          </a:prstGeom>
          <a:solidFill>
            <a:schemeClr val="bg1"/>
          </a:solidFill>
          <a:ln w="57150">
            <a:solidFill>
              <a:srgbClr val="7030A0"/>
            </a:solidFill>
            <a:miter lim="800000"/>
            <a:headEnd/>
            <a:tailEnd/>
          </a:ln>
        </p:spPr>
      </p:pic>
      <p:pic>
        <p:nvPicPr>
          <p:cNvPr id="15" name="Picture 14">
            <a:extLst>
              <a:ext uri="{FF2B5EF4-FFF2-40B4-BE49-F238E27FC236}">
                <a16:creationId xmlns:a16="http://schemas.microsoft.com/office/drawing/2014/main" id="{E0813DD1-E2BD-B045-B178-DB5504C5DA95}"/>
              </a:ext>
            </a:extLst>
          </p:cNvPr>
          <p:cNvPicPr>
            <a:picLocks noChangeAspect="1"/>
          </p:cNvPicPr>
          <p:nvPr/>
        </p:nvPicPr>
        <p:blipFill rotWithShape="1">
          <a:blip r:embed="rId8"/>
          <a:srcRect l="6027" t="13413" r="8088" b="16245"/>
          <a:stretch/>
        </p:blipFill>
        <p:spPr>
          <a:xfrm rot="5400000">
            <a:off x="5553302" y="2216517"/>
            <a:ext cx="3264121" cy="3679746"/>
          </a:xfrm>
          <a:prstGeom prst="rect">
            <a:avLst/>
          </a:prstGeom>
          <a:ln w="50800">
            <a:solidFill>
              <a:schemeClr val="tx1"/>
            </a:solidFill>
          </a:ln>
        </p:spPr>
      </p:pic>
    </p:spTree>
    <p:extLst>
      <p:ext uri="{BB962C8B-B14F-4D97-AF65-F5344CB8AC3E}">
        <p14:creationId xmlns:p14="http://schemas.microsoft.com/office/powerpoint/2010/main" val="2561752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385385" y="1749831"/>
            <a:ext cx="7543800" cy="4148137"/>
          </a:xfrm>
        </p:spPr>
        <p:txBody>
          <a:bodyPr>
            <a:normAutofit fontScale="92500"/>
          </a:bodyPr>
          <a:lstStyle/>
          <a:p>
            <a:r>
              <a:rPr lang="en-US" sz="2600" b="1" dirty="0">
                <a:solidFill>
                  <a:schemeClr val="tx1"/>
                </a:solidFill>
              </a:rPr>
              <a:t>How did we meet today’s objective of using the Constructive Conversation Skill of NEGOTIATE?</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NEGOTIATE</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12</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NEGOTIATE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NEGOTIATE</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chemeClr val="tx1"/>
                </a:solidFill>
              </a:rPr>
              <a:t>Hand Gesture and Phrase- NEGOTIATE</a:t>
            </a:r>
          </a:p>
        </p:txBody>
      </p:sp>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785464"/>
            <a:ext cx="3174999" cy="92578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B0D59D-D19B-FB47-9838-27BD4BB449CB}"/>
              </a:ext>
            </a:extLst>
          </p:cNvPr>
          <p:cNvSpPr txBox="1"/>
          <p:nvPr/>
        </p:nvSpPr>
        <p:spPr>
          <a:xfrm>
            <a:off x="4407107" y="1715577"/>
            <a:ext cx="4310743" cy="1477328"/>
          </a:xfrm>
          <a:prstGeom prst="rect">
            <a:avLst/>
          </a:prstGeom>
          <a:noFill/>
        </p:spPr>
        <p:txBody>
          <a:bodyPr wrap="square" rtlCol="0">
            <a:spAutoFit/>
          </a:bodyPr>
          <a:lstStyle/>
          <a:p>
            <a:pPr algn="ctr"/>
            <a:r>
              <a:rPr lang="en-US" sz="4500" b="1" dirty="0">
                <a:latin typeface="Arial"/>
                <a:cs typeface="Arial"/>
              </a:rPr>
              <a:t>Making our Ideas Stronger</a:t>
            </a:r>
          </a:p>
        </p:txBody>
      </p:sp>
      <p:pic>
        <p:nvPicPr>
          <p:cNvPr id="10" name="Picture 9" descr="picture 2015-08-03 at 3.55.33 PM.png">
            <a:extLst>
              <a:ext uri="{FF2B5EF4-FFF2-40B4-BE49-F238E27FC236}">
                <a16:creationId xmlns:a16="http://schemas.microsoft.com/office/drawing/2014/main" id="{FB76DCCB-5D64-314C-9A9D-2CC11776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542" y="3166334"/>
            <a:ext cx="3119871" cy="3133148"/>
          </a:xfrm>
          <a:prstGeom prst="rect">
            <a:avLst/>
          </a:prstGeom>
        </p:spPr>
      </p:pic>
    </p:spTree>
    <p:extLst>
      <p:ext uri="{BB962C8B-B14F-4D97-AF65-F5344CB8AC3E}">
        <p14:creationId xmlns:p14="http://schemas.microsoft.com/office/powerpoint/2010/main" val="28346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0535" y="-402835"/>
            <a:ext cx="7543800" cy="1450976"/>
          </a:xfrm>
        </p:spPr>
        <p:txBody>
          <a:bodyPr/>
          <a:lstStyle/>
          <a:p>
            <a:pPr algn="ctr"/>
            <a:r>
              <a:rPr lang="en-US" b="1" dirty="0">
                <a:solidFill>
                  <a:schemeClr val="tx1"/>
                </a:solidFill>
              </a:rPr>
              <a:t>Prompt and Response Starters</a:t>
            </a:r>
          </a:p>
        </p:txBody>
      </p:sp>
      <p:sp>
        <p:nvSpPr>
          <p:cNvPr id="3" name="Content Placeholder 2"/>
          <p:cNvSpPr>
            <a:spLocks noGrp="1"/>
          </p:cNvSpPr>
          <p:nvPr>
            <p:ph idx="4294967295"/>
          </p:nvPr>
        </p:nvSpPr>
        <p:spPr>
          <a:xfrm>
            <a:off x="329784" y="1072633"/>
            <a:ext cx="4082143" cy="5036457"/>
          </a:xfrm>
        </p:spPr>
        <p:style>
          <a:lnRef idx="2">
            <a:schemeClr val="dk1"/>
          </a:lnRef>
          <a:fillRef idx="1">
            <a:schemeClr val="lt1"/>
          </a:fillRef>
          <a:effectRef idx="0">
            <a:schemeClr val="dk1"/>
          </a:effectRef>
          <a:fontRef idx="minor">
            <a:schemeClr val="dk1"/>
          </a:fontRef>
        </p:style>
        <p:txBody>
          <a:bodyPr>
            <a:noAutofit/>
          </a:bodyPr>
          <a:lstStyle/>
          <a:p>
            <a:pPr marL="0" indent="0">
              <a:buNone/>
            </a:pPr>
            <a:r>
              <a:rPr lang="en-US" sz="3500" b="1" dirty="0">
                <a:latin typeface="Calibri"/>
                <a:cs typeface="Calibri"/>
              </a:rPr>
              <a:t>Prompt Starters: </a:t>
            </a:r>
            <a:r>
              <a:rPr lang="en-US" sz="3500" dirty="0">
                <a:latin typeface="Calibri"/>
                <a:cs typeface="Calibri"/>
              </a:rPr>
              <a:t>	</a:t>
            </a:r>
          </a:p>
          <a:p>
            <a:r>
              <a:rPr lang="en-US" sz="2800" dirty="0">
                <a:latin typeface="Calibri"/>
                <a:cs typeface="Calibri"/>
              </a:rPr>
              <a:t>What is your claim…?</a:t>
            </a:r>
          </a:p>
          <a:p>
            <a:endParaRPr lang="en-US" sz="2800" dirty="0">
              <a:latin typeface="Calibri"/>
              <a:cs typeface="Calibri"/>
            </a:endParaRPr>
          </a:p>
          <a:p>
            <a:r>
              <a:rPr lang="en-US" sz="2800" dirty="0">
                <a:latin typeface="Calibri"/>
                <a:cs typeface="Calibri"/>
              </a:rPr>
              <a:t>What is an important idea…?</a:t>
            </a:r>
          </a:p>
          <a:p>
            <a:endParaRPr lang="en-US" sz="2800" dirty="0">
              <a:latin typeface="Calibri"/>
              <a:cs typeface="Calibri"/>
            </a:endParaRPr>
          </a:p>
          <a:p>
            <a:r>
              <a:rPr lang="en-US" sz="2800" dirty="0">
                <a:latin typeface="Calibri"/>
                <a:cs typeface="Calibri"/>
              </a:rPr>
              <a:t>Do you agree? Why?</a:t>
            </a:r>
          </a:p>
          <a:p>
            <a:endParaRPr lang="en-US" sz="2800" dirty="0">
              <a:latin typeface="Calibri"/>
              <a:cs typeface="Calibri"/>
            </a:endParaRPr>
          </a:p>
          <a:p>
            <a:r>
              <a:rPr lang="en-US" sz="2800" dirty="0">
                <a:latin typeface="Calibri"/>
                <a:cs typeface="Calibri"/>
              </a:rPr>
              <a:t>Do you disagree?  Why?</a:t>
            </a:r>
          </a:p>
          <a:p>
            <a:pPr marL="0" indent="0">
              <a:buNone/>
            </a:pPr>
            <a:r>
              <a:rPr lang="en-US" sz="3600" dirty="0">
                <a:latin typeface="Calibri"/>
                <a:cs typeface="Calibri"/>
              </a:rPr>
              <a:t>	</a:t>
            </a:r>
          </a:p>
        </p:txBody>
      </p:sp>
      <p:sp>
        <p:nvSpPr>
          <p:cNvPr id="5" name="Content Placeholder 2"/>
          <p:cNvSpPr txBox="1">
            <a:spLocks/>
          </p:cNvSpPr>
          <p:nvPr/>
        </p:nvSpPr>
        <p:spPr>
          <a:xfrm>
            <a:off x="4728326" y="1073214"/>
            <a:ext cx="4082143" cy="50364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lnSpcReduction="10000"/>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2800" dirty="0">
              <a:latin typeface="Calibri"/>
              <a:cs typeface="Calibri"/>
            </a:endParaRPr>
          </a:p>
          <a:p>
            <a:r>
              <a:rPr lang="en-US" sz="2800" dirty="0">
                <a:latin typeface="Calibri"/>
                <a:cs typeface="Calibri"/>
              </a:rPr>
              <a:t>My claim is…</a:t>
            </a:r>
          </a:p>
          <a:p>
            <a:endParaRPr lang="en-US" sz="2800" dirty="0">
              <a:latin typeface="Calibri"/>
              <a:cs typeface="Calibri"/>
            </a:endParaRPr>
          </a:p>
          <a:p>
            <a:r>
              <a:rPr lang="en-US" sz="2800" dirty="0">
                <a:latin typeface="Calibri"/>
                <a:cs typeface="Calibri"/>
              </a:rPr>
              <a:t>An important idea is…</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agree because…</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 disagree because…</a:t>
            </a:r>
          </a:p>
        </p:txBody>
      </p:sp>
    </p:spTree>
    <p:extLst>
      <p:ext uri="{BB962C8B-B14F-4D97-AF65-F5344CB8AC3E}">
        <p14:creationId xmlns:p14="http://schemas.microsoft.com/office/powerpoint/2010/main" val="19547111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EDC379B8-086E-9A42-B84E-F3AB17C1AF01}"/>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3586797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45474" y="2799340"/>
            <a:ext cx="2908092" cy="2816156"/>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59A627F0-15E2-C34F-AFB5-BAE41A44F608}"/>
              </a:ext>
            </a:extLst>
          </p:cNvPr>
          <p:cNvPicPr>
            <a:picLocks noChangeAspect="1"/>
          </p:cNvPicPr>
          <p:nvPr/>
        </p:nvPicPr>
        <p:blipFill>
          <a:blip r:embed="rId4"/>
          <a:stretch>
            <a:fillRect/>
          </a:stretch>
        </p:blipFill>
        <p:spPr>
          <a:xfrm>
            <a:off x="3014662" y="1328737"/>
            <a:ext cx="5915025" cy="4033244"/>
          </a:xfrm>
          <a:prstGeom prst="rect">
            <a:avLst/>
          </a:prstGeom>
          <a:ln w="50800">
            <a:solidFill>
              <a:schemeClr val="tx1"/>
            </a:solidFill>
          </a:ln>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a:extLst>
              <a:ext uri="{FF2B5EF4-FFF2-40B4-BE49-F238E27FC236}">
                <a16:creationId xmlns:a16="http://schemas.microsoft.com/office/drawing/2014/main" id="{F771361F-4D0B-D04E-8CD2-ABA949D935FA}"/>
              </a:ext>
            </a:extLst>
          </p:cNvPr>
          <p:cNvPicPr>
            <a:picLocks noChangeAspect="1"/>
          </p:cNvPicPr>
          <p:nvPr/>
        </p:nvPicPr>
        <p:blipFill>
          <a:blip r:embed="rId6"/>
          <a:stretch>
            <a:fillRect/>
          </a:stretch>
        </p:blipFill>
        <p:spPr>
          <a:xfrm>
            <a:off x="3443004" y="1557337"/>
            <a:ext cx="5349152" cy="3647396"/>
          </a:xfrm>
          <a:prstGeom prst="rect">
            <a:avLst/>
          </a:prstGeom>
          <a:ln w="50800">
            <a:solidFill>
              <a:schemeClr val="tx1"/>
            </a:solidFill>
          </a:ln>
        </p:spPr>
      </p:pic>
      <p:pic>
        <p:nvPicPr>
          <p:cNvPr id="7" name="Online Media 1" descr="Recorded Sound">
            <a:hlinkClick r:id="" action="ppaction://media"/>
            <a:extLst>
              <a:ext uri="{FF2B5EF4-FFF2-40B4-BE49-F238E27FC236}">
                <a16:creationId xmlns:a16="http://schemas.microsoft.com/office/drawing/2014/main" id="{3F0DAD1D-9740-7649-A032-D546B98B10C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0205" y="259085"/>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159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170646"/>
          </a:xfrm>
          <a:prstGeom prst="rect">
            <a:avLst/>
          </a:prstGeom>
          <a:noFill/>
        </p:spPr>
        <p:txBody>
          <a:bodyPr wrap="square" rtlCol="0">
            <a:spAutoFit/>
          </a:bodyPr>
          <a:lstStyle/>
          <a:p>
            <a:r>
              <a:rPr lang="en-US" sz="1500" b="1" dirty="0"/>
              <a:t>Partner A: </a:t>
            </a:r>
            <a:r>
              <a:rPr lang="en-US" sz="1500" dirty="0"/>
              <a:t>An important idea from the visual text is that dancing together with friends can be fun.  What is your idea?</a:t>
            </a:r>
          </a:p>
          <a:p>
            <a:endParaRPr lang="en-US" sz="1500" dirty="0"/>
          </a:p>
          <a:p>
            <a:endParaRPr lang="en-US" sz="1500" dirty="0"/>
          </a:p>
          <a:p>
            <a:r>
              <a:rPr lang="en-US" sz="1500" b="1" dirty="0"/>
              <a:t>Partner A:  </a:t>
            </a:r>
            <a:r>
              <a:rPr lang="en-US" sz="1500" dirty="0"/>
              <a:t>I think the children are dancing to music.  The two men are leading a conga line and are taking the children around the playground.  The children are following the two men.  What supports your idea?</a:t>
            </a:r>
          </a:p>
          <a:p>
            <a:endParaRPr lang="en-US" sz="1500" b="1" dirty="0"/>
          </a:p>
          <a:p>
            <a:endParaRPr lang="en-US" sz="1500" b="1" dirty="0"/>
          </a:p>
          <a:p>
            <a:r>
              <a:rPr lang="en-US" sz="1500" b="1" dirty="0"/>
              <a:t>Partner A: </a:t>
            </a:r>
            <a:r>
              <a:rPr lang="en-US" sz="1500" dirty="0"/>
              <a:t>I think the two men are leading the Conga line and showing the children a way to have fun.  What evidence supports your idea?</a:t>
            </a:r>
          </a:p>
          <a:p>
            <a:endParaRPr lang="en-US" sz="1500" dirty="0"/>
          </a:p>
          <a:p>
            <a:endParaRPr lang="en-US" sz="1500" dirty="0"/>
          </a:p>
          <a:p>
            <a:r>
              <a:rPr lang="en-US" sz="1500" b="1" dirty="0"/>
              <a:t>Partner A: </a:t>
            </a:r>
            <a:r>
              <a:rPr lang="en-US" sz="1500" dirty="0"/>
              <a:t>I think dancing can be a fun way to celebrate for children and adults.  Can we come to a consensus?</a:t>
            </a:r>
          </a:p>
        </p:txBody>
      </p:sp>
      <p:sp>
        <p:nvSpPr>
          <p:cNvPr id="5" name="TextBox 4"/>
          <p:cNvSpPr txBox="1"/>
          <p:nvPr/>
        </p:nvSpPr>
        <p:spPr>
          <a:xfrm>
            <a:off x="4591715" y="1052160"/>
            <a:ext cx="3619308" cy="5170646"/>
          </a:xfrm>
          <a:prstGeom prst="rect">
            <a:avLst/>
          </a:prstGeom>
          <a:noFill/>
        </p:spPr>
        <p:txBody>
          <a:bodyPr wrap="square" rtlCol="0">
            <a:spAutoFit/>
          </a:bodyPr>
          <a:lstStyle/>
          <a:p>
            <a:r>
              <a:rPr lang="en-US" sz="1500" b="1" dirty="0"/>
              <a:t>Partner B:  </a:t>
            </a:r>
            <a:r>
              <a:rPr lang="en-US" sz="1500" dirty="0"/>
              <a:t>An important idea from the visual text is that dancing can be a way to celebrate.  How can you support your claim with evidence?</a:t>
            </a:r>
          </a:p>
          <a:p>
            <a:endParaRPr lang="en-US" sz="1500" b="1" dirty="0"/>
          </a:p>
          <a:p>
            <a:endParaRPr lang="en-US" sz="1500" b="1" dirty="0"/>
          </a:p>
          <a:p>
            <a:r>
              <a:rPr lang="en-US" sz="1500" b="1" dirty="0"/>
              <a:t>Partner B: </a:t>
            </a:r>
            <a:r>
              <a:rPr lang="en-US" sz="1500" dirty="0"/>
              <a:t>I think the two men are getting everyone to dance so they can celebrate Christmas.  One man is wearing a Santa suit and a bell. The other man is wearing a bright yellow suit and is in front of the line leading the group.  What evidence supports your idea?</a:t>
            </a:r>
          </a:p>
          <a:p>
            <a:endParaRPr lang="en-US" sz="1500" dirty="0"/>
          </a:p>
          <a:p>
            <a:r>
              <a:rPr lang="en-US" sz="1500" b="1" dirty="0"/>
              <a:t>Partner B: </a:t>
            </a:r>
            <a:r>
              <a:rPr lang="en-US" sz="1500" dirty="0"/>
              <a:t>I think the two men are leading the children in a dance so they can celebrate Christmas.  How can we come to a consensus?</a:t>
            </a:r>
          </a:p>
          <a:p>
            <a:endParaRPr lang="en-US" sz="1500" dirty="0"/>
          </a:p>
          <a:p>
            <a:r>
              <a:rPr lang="en-US" sz="1500" b="1" dirty="0"/>
              <a:t>Partner B</a:t>
            </a:r>
            <a:r>
              <a:rPr lang="en-US" sz="1500" dirty="0"/>
              <a:t>: I think the important idea we agree on is that dancing is a fun way for adults and children to celebrate Christmas.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461529" y="1088575"/>
            <a:ext cx="0" cy="506775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98475" y="-39688"/>
            <a:ext cx="8645525" cy="1001713"/>
          </a:xfrm>
        </p:spPr>
        <p:txBody>
          <a:bodyPr>
            <a:normAutofit/>
          </a:bodyPr>
          <a:lstStyle/>
          <a:p>
            <a:pPr algn="ctr"/>
            <a:r>
              <a:rPr lang="en-US" sz="2800" b="1" u="sng" dirty="0">
                <a:solidFill>
                  <a:schemeClr val="tx1"/>
                </a:solidFill>
              </a:rPr>
              <a:t>What makes this a model conversation?</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2773" y="259123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983732"/>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4522" y="528401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44723"/>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74" y="5154620"/>
            <a:ext cx="1199599" cy="1048469"/>
          </a:xfrm>
          <a:prstGeom prst="rect">
            <a:avLst/>
          </a:prstGeom>
        </p:spPr>
      </p:pic>
      <p:sp>
        <p:nvSpPr>
          <p:cNvPr id="12" name="TextBox 11"/>
          <p:cNvSpPr txBox="1"/>
          <p:nvPr/>
        </p:nvSpPr>
        <p:spPr>
          <a:xfrm>
            <a:off x="4201886" y="-56605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6126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170646"/>
          </a:xfrm>
          <a:prstGeom prst="rect">
            <a:avLst/>
          </a:prstGeom>
          <a:noFill/>
        </p:spPr>
        <p:txBody>
          <a:bodyPr wrap="square" rtlCol="0">
            <a:spAutoFit/>
          </a:bodyPr>
          <a:lstStyle/>
          <a:p>
            <a:r>
              <a:rPr lang="en-US" sz="1500" b="1" dirty="0"/>
              <a:t>Partner A: </a:t>
            </a:r>
            <a:r>
              <a:rPr lang="en-US" sz="1500" dirty="0"/>
              <a:t>An important idea from the visual text is that dancing together with friends can be fun.  What is your idea?</a:t>
            </a:r>
          </a:p>
          <a:p>
            <a:endParaRPr lang="en-US" sz="1500" dirty="0"/>
          </a:p>
          <a:p>
            <a:endParaRPr lang="en-US" sz="1500" dirty="0"/>
          </a:p>
          <a:p>
            <a:r>
              <a:rPr lang="en-US" sz="1500" b="1" dirty="0"/>
              <a:t>Partner A:  </a:t>
            </a:r>
            <a:r>
              <a:rPr lang="en-US" sz="1500" dirty="0"/>
              <a:t>I think the children are dancing to music.  The two men are leading a conga line and are taking the children around the playground.  The children are following the two men.  What supports your idea?</a:t>
            </a:r>
          </a:p>
          <a:p>
            <a:endParaRPr lang="en-US" sz="1500" b="1" dirty="0"/>
          </a:p>
          <a:p>
            <a:endParaRPr lang="en-US" sz="1500" b="1" dirty="0"/>
          </a:p>
          <a:p>
            <a:r>
              <a:rPr lang="en-US" sz="1500" b="1" dirty="0"/>
              <a:t>Partner A: </a:t>
            </a:r>
            <a:r>
              <a:rPr lang="en-US" sz="1500" dirty="0"/>
              <a:t>I think the two men are leading the Conga line and showing the children a way to have fun.  What evidence supports your idea?</a:t>
            </a:r>
          </a:p>
          <a:p>
            <a:endParaRPr lang="en-US" sz="1500" dirty="0"/>
          </a:p>
          <a:p>
            <a:endParaRPr lang="en-US" sz="1500" dirty="0"/>
          </a:p>
          <a:p>
            <a:r>
              <a:rPr lang="en-US" sz="1500" b="1" dirty="0"/>
              <a:t>Partner A: </a:t>
            </a:r>
            <a:r>
              <a:rPr lang="en-US" sz="1500" dirty="0"/>
              <a:t>I think dancing can be a fun way to celebrate for children and adults.  Can we come to a consensus?</a:t>
            </a:r>
          </a:p>
        </p:txBody>
      </p:sp>
      <p:sp>
        <p:nvSpPr>
          <p:cNvPr id="5" name="TextBox 4"/>
          <p:cNvSpPr txBox="1"/>
          <p:nvPr/>
        </p:nvSpPr>
        <p:spPr>
          <a:xfrm>
            <a:off x="4591715" y="1052160"/>
            <a:ext cx="3619308" cy="4939814"/>
          </a:xfrm>
          <a:prstGeom prst="rect">
            <a:avLst/>
          </a:prstGeom>
          <a:noFill/>
        </p:spPr>
        <p:txBody>
          <a:bodyPr wrap="square" rtlCol="0">
            <a:spAutoFit/>
          </a:bodyPr>
          <a:lstStyle/>
          <a:p>
            <a:r>
              <a:rPr lang="en-US" sz="1500" b="1" dirty="0"/>
              <a:t>Partner B:  </a:t>
            </a:r>
            <a:r>
              <a:rPr lang="en-US" sz="1500" dirty="0"/>
              <a:t>An important idea from the visual text is that dancing can be a way to celebrate.  How can you support your claim with evidence?</a:t>
            </a:r>
          </a:p>
          <a:p>
            <a:endParaRPr lang="en-US" sz="1500" b="1" dirty="0"/>
          </a:p>
          <a:p>
            <a:r>
              <a:rPr lang="en-US" sz="1500" b="1" dirty="0"/>
              <a:t>Partner B: </a:t>
            </a:r>
            <a:r>
              <a:rPr lang="en-US" sz="1500" dirty="0"/>
              <a:t>I think the two men are getting everyone to dance so they can celebrate Christmas.  One man is wearing a Santa suit and a bell. The other man is wearing a bright yellow suit and is in front of the line leading the group.  What evidence supports your idea?</a:t>
            </a:r>
          </a:p>
          <a:p>
            <a:endParaRPr lang="en-US" sz="1500" dirty="0"/>
          </a:p>
          <a:p>
            <a:r>
              <a:rPr lang="en-US" sz="1500" b="1" dirty="0"/>
              <a:t>Partner B: </a:t>
            </a:r>
            <a:r>
              <a:rPr lang="en-US" sz="1500" dirty="0"/>
              <a:t>I think the two men are leading the children in a dance so they can celebrate Christmas.  How can we come to a consensus?</a:t>
            </a:r>
          </a:p>
          <a:p>
            <a:endParaRPr lang="en-US" sz="1500" dirty="0"/>
          </a:p>
          <a:p>
            <a:r>
              <a:rPr lang="en-US" sz="1500" b="1" dirty="0"/>
              <a:t>Partner B</a:t>
            </a:r>
            <a:r>
              <a:rPr lang="en-US" sz="1500" dirty="0"/>
              <a:t>: I think the important idea we agree on is that dancing is a fun way for adults and children to celebrate Christmas.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p:nvPr/>
        </p:nvCxnSpPr>
        <p:spPr>
          <a:xfrm>
            <a:off x="4591715" y="1183600"/>
            <a:ext cx="0" cy="56744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98475" y="-39688"/>
            <a:ext cx="8645525" cy="1001713"/>
          </a:xfrm>
        </p:spPr>
        <p:txBody>
          <a:bodyPr>
            <a:normAutofit/>
          </a:bodyPr>
          <a:lstStyle/>
          <a:p>
            <a:pPr algn="ctr"/>
            <a:r>
              <a:rPr lang="en-US" sz="2800" b="1" u="sng" dirty="0">
                <a:solidFill>
                  <a:schemeClr val="tx1"/>
                </a:solidFill>
              </a:rPr>
              <a:t>Understanding the Skill of NEGOTIATE</a:t>
            </a:r>
            <a:endParaRPr lang="en-US" sz="2800" b="1" dirty="0"/>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7889" y="3915450"/>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55208" y="526517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2" y="2208242"/>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82" y="3787522"/>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04" y="5153282"/>
            <a:ext cx="1199599" cy="1048469"/>
          </a:xfrm>
          <a:prstGeom prst="rect">
            <a:avLst/>
          </a:prstGeom>
        </p:spPr>
      </p:pic>
      <p:cxnSp>
        <p:nvCxnSpPr>
          <p:cNvPr id="15" name="Straight Connector 14"/>
          <p:cNvCxnSpPr>
            <a:cxnSpLocks/>
          </p:cNvCxnSpPr>
          <p:nvPr/>
        </p:nvCxnSpPr>
        <p:spPr>
          <a:xfrm>
            <a:off x="2102242" y="4293436"/>
            <a:ext cx="506047"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p:cNvCxnSpPr>
          <p:nvPr/>
        </p:nvCxnSpPr>
        <p:spPr>
          <a:xfrm>
            <a:off x="3441942" y="4763543"/>
            <a:ext cx="389829"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flipV="1">
            <a:off x="1228373" y="4992153"/>
            <a:ext cx="2632173" cy="4967"/>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cxnSpLocks/>
          </p:cNvCxnSpPr>
          <p:nvPr/>
        </p:nvCxnSpPr>
        <p:spPr>
          <a:xfrm>
            <a:off x="5486400" y="4293436"/>
            <a:ext cx="524656"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cxnSpLocks/>
          </p:cNvCxnSpPr>
          <p:nvPr/>
        </p:nvCxnSpPr>
        <p:spPr>
          <a:xfrm flipV="1">
            <a:off x="6281235" y="4763543"/>
            <a:ext cx="1843520" cy="5692"/>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cxnSpLocks/>
          </p:cNvCxnSpPr>
          <p:nvPr/>
        </p:nvCxnSpPr>
        <p:spPr>
          <a:xfrm flipV="1">
            <a:off x="4675933" y="4992153"/>
            <a:ext cx="870641" cy="5217"/>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201886" y="-566057"/>
            <a:ext cx="184731" cy="369332"/>
          </a:xfrm>
          <a:prstGeom prst="rect">
            <a:avLst/>
          </a:prstGeom>
          <a:noFill/>
        </p:spPr>
        <p:txBody>
          <a:bodyPr wrap="none" rtlCol="0">
            <a:spAutoFit/>
          </a:bodyPr>
          <a:lstStyle/>
          <a:p>
            <a:endParaRPr lang="en-US" dirty="0"/>
          </a:p>
        </p:txBody>
      </p:sp>
      <p:cxnSp>
        <p:nvCxnSpPr>
          <p:cNvPr id="30" name="Straight Connector 29"/>
          <p:cNvCxnSpPr>
            <a:cxnSpLocks/>
          </p:cNvCxnSpPr>
          <p:nvPr/>
        </p:nvCxnSpPr>
        <p:spPr>
          <a:xfrm>
            <a:off x="2102241" y="5665005"/>
            <a:ext cx="506047"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cxnSpLocks/>
          </p:cNvCxnSpPr>
          <p:nvPr/>
        </p:nvCxnSpPr>
        <p:spPr>
          <a:xfrm>
            <a:off x="1260070" y="6138049"/>
            <a:ext cx="2376786"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486400" y="5429173"/>
            <a:ext cx="2284920" cy="16728"/>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cxnSpLocks/>
          </p:cNvCxnSpPr>
          <p:nvPr/>
        </p:nvCxnSpPr>
        <p:spPr>
          <a:xfrm>
            <a:off x="4676103" y="5665005"/>
            <a:ext cx="675556" cy="0"/>
          </a:xfrm>
          <a:prstGeom prst="line">
            <a:avLst/>
          </a:prstGeom>
          <a:ln w="508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1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224598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88103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1989034"/>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679383"/>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a:extLst>
              <a:ext uri="{FF2B5EF4-FFF2-40B4-BE49-F238E27FC236}">
                <a16:creationId xmlns:a16="http://schemas.microsoft.com/office/drawing/2014/main" id="{874D8BAA-B98A-4C49-9AA1-90AA1FE22251}"/>
              </a:ext>
            </a:extLst>
          </p:cNvPr>
          <p:cNvPicPr>
            <a:picLocks noChangeAspect="1"/>
          </p:cNvPicPr>
          <p:nvPr/>
        </p:nvPicPr>
        <p:blipFill>
          <a:blip r:embed="rId6"/>
          <a:stretch>
            <a:fillRect/>
          </a:stretch>
        </p:blipFill>
        <p:spPr>
          <a:xfrm>
            <a:off x="3443004" y="1557337"/>
            <a:ext cx="5349152" cy="3647396"/>
          </a:xfrm>
          <a:prstGeom prst="rect">
            <a:avLst/>
          </a:prstGeom>
          <a:ln w="50800">
            <a:solidFill>
              <a:schemeClr val="tx1"/>
            </a:solidFill>
          </a:ln>
        </p:spPr>
      </p:pic>
      <p:pic>
        <p:nvPicPr>
          <p:cNvPr id="7" name="Online Media 1" descr="Recorded Sound">
            <a:hlinkClick r:id="" action="ppaction://media"/>
            <a:extLst>
              <a:ext uri="{FF2B5EF4-FFF2-40B4-BE49-F238E27FC236}">
                <a16:creationId xmlns:a16="http://schemas.microsoft.com/office/drawing/2014/main" id="{C7C92CA9-4D48-284F-97A4-A1ED9F22C5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79502" y="447139"/>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751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062924"/>
          </a:xfrm>
          <a:prstGeom prst="rect">
            <a:avLst/>
          </a:prstGeom>
          <a:noFill/>
        </p:spPr>
        <p:txBody>
          <a:bodyPr wrap="square" rtlCol="0">
            <a:spAutoFit/>
          </a:bodyPr>
          <a:lstStyle/>
          <a:p>
            <a:r>
              <a:rPr lang="en-US" sz="1700" b="1" dirty="0"/>
              <a:t>Partner A: </a:t>
            </a:r>
            <a:r>
              <a:rPr lang="en-US" sz="1700" dirty="0"/>
              <a:t>There are people dancing.  </a:t>
            </a:r>
          </a:p>
          <a:p>
            <a:endParaRPr lang="en-US" sz="1700" dirty="0"/>
          </a:p>
          <a:p>
            <a:endParaRPr lang="en-US" sz="1700" dirty="0"/>
          </a:p>
          <a:p>
            <a:endParaRPr lang="en-US" sz="1700" dirty="0"/>
          </a:p>
          <a:p>
            <a:endParaRPr lang="en-US" sz="1700" dirty="0"/>
          </a:p>
          <a:p>
            <a:r>
              <a:rPr lang="en-US" sz="1700" b="1" dirty="0"/>
              <a:t>Partner A:  </a:t>
            </a:r>
            <a:r>
              <a:rPr lang="en-US" sz="1700" dirty="0"/>
              <a:t>I notice it is Christmas.</a:t>
            </a:r>
          </a:p>
          <a:p>
            <a:endParaRPr lang="en-US" sz="1700" b="1" dirty="0"/>
          </a:p>
          <a:p>
            <a:endParaRPr lang="en-US" sz="1700" b="1" dirty="0"/>
          </a:p>
          <a:p>
            <a:endParaRPr lang="en-US" sz="1700" b="1" dirty="0"/>
          </a:p>
          <a:p>
            <a:endParaRPr lang="en-US" sz="1700" b="1" dirty="0"/>
          </a:p>
          <a:p>
            <a:r>
              <a:rPr lang="en-US" sz="1700" b="1" dirty="0"/>
              <a:t>Partner A: </a:t>
            </a:r>
            <a:r>
              <a:rPr lang="en-US" sz="1700" dirty="0"/>
              <a:t>I think all mom are visiting the school.</a:t>
            </a:r>
          </a:p>
          <a:p>
            <a:endParaRPr lang="en-US" sz="1700" dirty="0"/>
          </a:p>
          <a:p>
            <a:endParaRPr lang="en-US" sz="1700" dirty="0"/>
          </a:p>
          <a:p>
            <a:endParaRPr lang="en-US" sz="1700" dirty="0"/>
          </a:p>
          <a:p>
            <a:r>
              <a:rPr lang="en-US" sz="1700" b="1" dirty="0"/>
              <a:t>Partner A: </a:t>
            </a:r>
            <a:r>
              <a:rPr lang="en-US" sz="1700" dirty="0"/>
              <a:t>I notice there are lot of children in the playground.</a:t>
            </a:r>
          </a:p>
        </p:txBody>
      </p:sp>
      <p:sp>
        <p:nvSpPr>
          <p:cNvPr id="5" name="TextBox 4"/>
          <p:cNvSpPr txBox="1"/>
          <p:nvPr/>
        </p:nvSpPr>
        <p:spPr>
          <a:xfrm>
            <a:off x="4591715" y="1052160"/>
            <a:ext cx="3619308" cy="5062924"/>
          </a:xfrm>
          <a:prstGeom prst="rect">
            <a:avLst/>
          </a:prstGeom>
          <a:noFill/>
        </p:spPr>
        <p:txBody>
          <a:bodyPr wrap="square" rtlCol="0">
            <a:spAutoFit/>
          </a:bodyPr>
          <a:lstStyle/>
          <a:p>
            <a:r>
              <a:rPr lang="en-US" sz="1700" b="1" dirty="0"/>
              <a:t>Partner B:  </a:t>
            </a:r>
            <a:r>
              <a:rPr lang="en-US" sz="1700" dirty="0"/>
              <a:t>The kids are in line.  How can you support your idea with evidence?</a:t>
            </a:r>
          </a:p>
          <a:p>
            <a:endParaRPr lang="en-US" sz="1700" b="1" dirty="0"/>
          </a:p>
          <a:p>
            <a:endParaRPr lang="en-US" sz="1700" b="1" dirty="0"/>
          </a:p>
          <a:p>
            <a:endParaRPr lang="en-US" sz="1700" b="1" dirty="0"/>
          </a:p>
          <a:p>
            <a:r>
              <a:rPr lang="en-US" sz="1700" b="1" dirty="0"/>
              <a:t>Partner B: </a:t>
            </a:r>
            <a:r>
              <a:rPr lang="en-US" sz="1700" dirty="0"/>
              <a:t>I notice the Santa Claus.</a:t>
            </a:r>
          </a:p>
          <a:p>
            <a:endParaRPr lang="en-US" sz="1700" dirty="0"/>
          </a:p>
          <a:p>
            <a:endParaRPr lang="en-US" sz="1700" dirty="0"/>
          </a:p>
          <a:p>
            <a:endParaRPr lang="en-US" sz="1700" dirty="0"/>
          </a:p>
          <a:p>
            <a:endParaRPr lang="en-US" sz="1700" dirty="0"/>
          </a:p>
          <a:p>
            <a:r>
              <a:rPr lang="en-US" sz="1700" b="1" dirty="0"/>
              <a:t>Partner B: </a:t>
            </a:r>
            <a:r>
              <a:rPr lang="en-US" sz="1700" dirty="0"/>
              <a:t>The children are in the playground at school.</a:t>
            </a:r>
          </a:p>
          <a:p>
            <a:endParaRPr lang="en-US" sz="1700" dirty="0"/>
          </a:p>
          <a:p>
            <a:endParaRPr lang="en-US" sz="1700" dirty="0"/>
          </a:p>
          <a:p>
            <a:endParaRPr lang="en-US" sz="1700" dirty="0"/>
          </a:p>
          <a:p>
            <a:r>
              <a:rPr lang="en-US" sz="1700" b="1" dirty="0"/>
              <a:t>Partner B</a:t>
            </a:r>
            <a:r>
              <a:rPr lang="en-US" sz="1700" dirty="0"/>
              <a:t>: There is a person talking to the parents.</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426823" y="1048913"/>
            <a:ext cx="0" cy="5064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07859" y="64042"/>
            <a:ext cx="8367712" cy="1001713"/>
          </a:xfrm>
        </p:spPr>
        <p:txBody>
          <a:bodyPr>
            <a:normAutofit fontScale="90000"/>
          </a:bodyPr>
          <a:lstStyle/>
          <a:p>
            <a:pPr algn="ctr"/>
            <a:r>
              <a:rPr lang="en-US" sz="2800" b="1" u="sng" dirty="0">
                <a:solidFill>
                  <a:schemeClr val="tx1"/>
                </a:solidFill>
              </a:rPr>
              <a:t>REVIEW </a:t>
            </a:r>
            <a:r>
              <a:rPr lang="en-US" sz="2800" b="1" dirty="0">
                <a:solidFill>
                  <a:schemeClr val="tx1"/>
                </a:solidFill>
              </a:rPr>
              <a:t>Non-Model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270333"/>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68553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89513" y="5076003"/>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553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30584"/>
            <a:ext cx="1199599" cy="1048469"/>
          </a:xfrm>
          <a:prstGeom prst="rect">
            <a:avLst/>
          </a:prstGeom>
        </p:spPr>
      </p:pic>
    </p:spTree>
    <p:extLst>
      <p:ext uri="{BB962C8B-B14F-4D97-AF65-F5344CB8AC3E}">
        <p14:creationId xmlns:p14="http://schemas.microsoft.com/office/powerpoint/2010/main" val="395796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8391" y="816120"/>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4" name="Picture 3">
            <a:extLst>
              <a:ext uri="{FF2B5EF4-FFF2-40B4-BE49-F238E27FC236}">
                <a16:creationId xmlns:a16="http://schemas.microsoft.com/office/drawing/2014/main" id="{DD1C6418-2E3A-6046-9949-97807D4E0631}"/>
              </a:ext>
            </a:extLst>
          </p:cNvPr>
          <p:cNvPicPr>
            <a:picLocks noChangeAspect="1"/>
          </p:cNvPicPr>
          <p:nvPr/>
        </p:nvPicPr>
        <p:blipFill>
          <a:blip r:embed="rId3"/>
          <a:stretch>
            <a:fillRect/>
          </a:stretch>
        </p:blipFill>
        <p:spPr>
          <a:xfrm>
            <a:off x="4749326" y="629586"/>
            <a:ext cx="4106283" cy="5314013"/>
          </a:xfrm>
          <a:prstGeom prst="rect">
            <a:avLst/>
          </a:prstGeom>
          <a:solidFill>
            <a:schemeClr val="bg1"/>
          </a:solidFill>
          <a:ln w="57150">
            <a:solidFill>
              <a:schemeClr val="tx1"/>
            </a:solidFill>
          </a:ln>
        </p:spPr>
      </p:pic>
      <p:sp>
        <p:nvSpPr>
          <p:cNvPr id="6" name="TextBox 5">
            <a:extLst>
              <a:ext uri="{FF2B5EF4-FFF2-40B4-BE49-F238E27FC236}">
                <a16:creationId xmlns:a16="http://schemas.microsoft.com/office/drawing/2014/main" id="{8166C5B2-CAA6-9248-B022-2DCA62A8B64A}"/>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54-55 of Start Smart 1.0 Lessons or Teacher Resources at end of </a:t>
            </a:r>
          </a:p>
          <a:p>
            <a:r>
              <a:rPr lang="en-US" dirty="0"/>
              <a:t>Power point</a:t>
            </a:r>
          </a:p>
        </p:txBody>
      </p:sp>
    </p:spTree>
    <p:extLst>
      <p:ext uri="{BB962C8B-B14F-4D97-AF65-F5344CB8AC3E}">
        <p14:creationId xmlns:p14="http://schemas.microsoft.com/office/powerpoint/2010/main" val="6537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97731" y="2855847"/>
            <a:ext cx="2507735" cy="3185487"/>
          </a:xfrm>
          <a:prstGeom prst="rect">
            <a:avLst/>
          </a:prstGeom>
        </p:spPr>
        <p:txBody>
          <a:bodyPr wrap="square">
            <a:spAutoFit/>
          </a:bodyPr>
          <a:lstStyle/>
          <a:p>
            <a:r>
              <a:rPr lang="en-US" sz="24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6" name="Picture 5">
            <a:extLst>
              <a:ext uri="{FF2B5EF4-FFF2-40B4-BE49-F238E27FC236}">
                <a16:creationId xmlns:a16="http://schemas.microsoft.com/office/drawing/2014/main" id="{97923BEF-6A55-5C45-B30D-E3372395649B}"/>
              </a:ext>
            </a:extLst>
          </p:cNvPr>
          <p:cNvPicPr>
            <a:picLocks noChangeAspect="1"/>
          </p:cNvPicPr>
          <p:nvPr/>
        </p:nvPicPr>
        <p:blipFill rotWithShape="1">
          <a:blip r:embed="rId4"/>
          <a:srcRect l="6027" t="13413" r="8088" b="16245"/>
          <a:stretch/>
        </p:blipFill>
        <p:spPr>
          <a:xfrm rot="5400000">
            <a:off x="4085474" y="680779"/>
            <a:ext cx="3840537" cy="5553535"/>
          </a:xfrm>
          <a:prstGeom prst="rect">
            <a:avLst/>
          </a:prstGeom>
          <a:ln w="50800">
            <a:solidFill>
              <a:schemeClr val="tx1"/>
            </a:solidFill>
          </a:ln>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NEGOTIATE</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NEGOTIATE?</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NEGOTIATE</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13</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NEGOTIATE</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403152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26357" y="2971347"/>
            <a:ext cx="2398500" cy="3308598"/>
          </a:xfrm>
          <a:prstGeom prst="rect">
            <a:avLst/>
          </a:prstGeom>
        </p:spPr>
        <p:txBody>
          <a:bodyPr wrap="square">
            <a:spAutoFit/>
          </a:bodyPr>
          <a:lstStyle/>
          <a:p>
            <a:r>
              <a:rPr lang="en-US" sz="2400" dirty="0"/>
              <a:t>Prompt: 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910" y="876149"/>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914F7FB8-C81F-8043-B4C6-3AAB52CC1E6E}"/>
              </a:ext>
            </a:extLst>
          </p:cNvPr>
          <p:cNvPicPr>
            <a:picLocks noChangeAspect="1"/>
          </p:cNvPicPr>
          <p:nvPr/>
        </p:nvPicPr>
        <p:blipFill>
          <a:blip r:embed="rId4"/>
          <a:stretch>
            <a:fillRect/>
          </a:stretch>
        </p:blipFill>
        <p:spPr>
          <a:xfrm>
            <a:off x="2839781" y="1467309"/>
            <a:ext cx="6072187" cy="4121473"/>
          </a:xfrm>
          <a:prstGeom prst="rect">
            <a:avLst/>
          </a:prstGeom>
          <a:ln w="50800">
            <a:solidFill>
              <a:schemeClr val="tx1"/>
            </a:solidFill>
          </a:ln>
        </p:spPr>
      </p:pic>
    </p:spTree>
    <p:extLst>
      <p:ext uri="{BB962C8B-B14F-4D97-AF65-F5344CB8AC3E}">
        <p14:creationId xmlns:p14="http://schemas.microsoft.com/office/powerpoint/2010/main" val="195189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856" y="949089"/>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863" y="2057085"/>
            <a:ext cx="1445364" cy="1648785"/>
          </a:xfrm>
          <a:prstGeom prst="rect">
            <a:avLst/>
          </a:prstGeom>
        </p:spPr>
      </p:pic>
      <p:sp>
        <p:nvSpPr>
          <p:cNvPr id="8" name="Rectangle 7"/>
          <p:cNvSpPr/>
          <p:nvPr/>
        </p:nvSpPr>
        <p:spPr>
          <a:xfrm>
            <a:off x="314202" y="370587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a:extLst>
              <a:ext uri="{FF2B5EF4-FFF2-40B4-BE49-F238E27FC236}">
                <a16:creationId xmlns:a16="http://schemas.microsoft.com/office/drawing/2014/main" id="{B0A86911-993C-2543-B3A7-5859887A4FF3}"/>
              </a:ext>
            </a:extLst>
          </p:cNvPr>
          <p:cNvPicPr>
            <a:picLocks noChangeAspect="1"/>
          </p:cNvPicPr>
          <p:nvPr/>
        </p:nvPicPr>
        <p:blipFill>
          <a:blip r:embed="rId6"/>
          <a:stretch>
            <a:fillRect/>
          </a:stretch>
        </p:blipFill>
        <p:spPr>
          <a:xfrm>
            <a:off x="3470094" y="1743076"/>
            <a:ext cx="5413300" cy="3674256"/>
          </a:xfrm>
          <a:prstGeom prst="rect">
            <a:avLst/>
          </a:prstGeom>
          <a:ln w="50800">
            <a:solidFill>
              <a:schemeClr val="tx1"/>
            </a:solidFill>
          </a:ln>
        </p:spPr>
      </p:pic>
      <p:pic>
        <p:nvPicPr>
          <p:cNvPr id="2" name="Online Media 1" descr="Recorded Sound">
            <a:hlinkClick r:id="" action="ppaction://media"/>
            <a:extLst>
              <a:ext uri="{FF2B5EF4-FFF2-40B4-BE49-F238E27FC236}">
                <a16:creationId xmlns:a16="http://schemas.microsoft.com/office/drawing/2014/main" id="{B4FFCE9E-093A-614B-94A9-AD010CC0556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53643" y="547549"/>
            <a:ext cx="812800" cy="812800"/>
          </a:xfrm>
          <a:prstGeom prst="rect">
            <a:avLst/>
          </a:prstGeom>
          <a:ln>
            <a:solidFill>
              <a:schemeClr val="accent1"/>
            </a:solidFill>
          </a:ln>
        </p:spPr>
      </p:pic>
    </p:spTree>
    <p:extLst>
      <p:ext uri="{BB962C8B-B14F-4D97-AF65-F5344CB8AC3E}">
        <p14:creationId xmlns:p14="http://schemas.microsoft.com/office/powerpoint/2010/main" val="2920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56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5632311"/>
          </a:xfrm>
          <a:prstGeom prst="rect">
            <a:avLst/>
          </a:prstGeom>
          <a:noFill/>
        </p:spPr>
        <p:txBody>
          <a:bodyPr wrap="square" rtlCol="0">
            <a:spAutoFit/>
          </a:bodyPr>
          <a:lstStyle/>
          <a:p>
            <a:r>
              <a:rPr lang="en-US" sz="1500" b="1" dirty="0"/>
              <a:t>Partner A: </a:t>
            </a:r>
            <a:r>
              <a:rPr lang="en-US" sz="1500" dirty="0"/>
              <a:t>An important idea from this text is that dogs need to be cared for by getting groomed.  What is your idea?</a:t>
            </a:r>
          </a:p>
          <a:p>
            <a:endParaRPr lang="en-US" sz="1500" dirty="0"/>
          </a:p>
          <a:p>
            <a:r>
              <a:rPr lang="en-US" sz="1500" b="1" dirty="0"/>
              <a:t>Partner A:  </a:t>
            </a:r>
            <a:r>
              <a:rPr lang="en-US" sz="1500" dirty="0"/>
              <a:t>I think the dog is getting groomed.  The woman, the boy and the little girl are brushing him and washing the dog using the spray and the towel.  How can we support your claim with evidence?</a:t>
            </a:r>
          </a:p>
          <a:p>
            <a:endParaRPr lang="en-US" sz="1500" b="1" dirty="0"/>
          </a:p>
          <a:p>
            <a:endParaRPr lang="en-US" sz="1500" b="1" dirty="0"/>
          </a:p>
          <a:p>
            <a:r>
              <a:rPr lang="en-US" sz="1500" b="1" dirty="0"/>
              <a:t>Partner A: </a:t>
            </a:r>
            <a:r>
              <a:rPr lang="en-US" sz="1500" dirty="0"/>
              <a:t>I think they are caring for the dog by making sure he is clean.  The boy is using a towel on the dog’s head.  He is also holding a hair brush.  How can you support your idea with evidence?</a:t>
            </a:r>
          </a:p>
          <a:p>
            <a:endParaRPr lang="en-US" sz="1500" dirty="0"/>
          </a:p>
          <a:p>
            <a:endParaRPr lang="en-US" sz="1500" dirty="0"/>
          </a:p>
          <a:p>
            <a:r>
              <a:rPr lang="en-US" sz="1500" b="1" dirty="0"/>
              <a:t>Partner A: </a:t>
            </a:r>
            <a:r>
              <a:rPr lang="en-US" sz="1500" dirty="0"/>
              <a:t>I think that grooming is an important part of caring for a dog.  Can we come to an agreement?</a:t>
            </a:r>
          </a:p>
        </p:txBody>
      </p:sp>
      <p:sp>
        <p:nvSpPr>
          <p:cNvPr id="5" name="TextBox 4"/>
          <p:cNvSpPr txBox="1"/>
          <p:nvPr/>
        </p:nvSpPr>
        <p:spPr>
          <a:xfrm>
            <a:off x="4591715" y="1052160"/>
            <a:ext cx="3619308" cy="5170646"/>
          </a:xfrm>
          <a:prstGeom prst="rect">
            <a:avLst/>
          </a:prstGeom>
          <a:noFill/>
        </p:spPr>
        <p:txBody>
          <a:bodyPr wrap="square" rtlCol="0">
            <a:spAutoFit/>
          </a:bodyPr>
          <a:lstStyle/>
          <a:p>
            <a:r>
              <a:rPr lang="en-US" sz="1500" b="1" dirty="0"/>
              <a:t>Partner B:  </a:t>
            </a:r>
            <a:r>
              <a:rPr lang="en-US" sz="1500" dirty="0"/>
              <a:t>An important idea from this text is that exercise is an important thing all dogs need.  How can you support your claim with evidence?</a:t>
            </a:r>
          </a:p>
          <a:p>
            <a:endParaRPr lang="en-US" sz="1500" b="1" dirty="0"/>
          </a:p>
          <a:p>
            <a:r>
              <a:rPr lang="en-US" sz="1500" b="1" dirty="0"/>
              <a:t>Partner B: </a:t>
            </a:r>
            <a:r>
              <a:rPr lang="en-US" sz="1500" dirty="0"/>
              <a:t>I think the little girl is taking the dog out so she can play with it.  She is holding a Frisbee.  She is taking the dog out so it can exercise.  How can you support your idea with evidence?</a:t>
            </a:r>
          </a:p>
          <a:p>
            <a:endParaRPr lang="en-US" sz="1500" dirty="0"/>
          </a:p>
          <a:p>
            <a:endParaRPr lang="en-US" sz="1500" dirty="0"/>
          </a:p>
          <a:p>
            <a:r>
              <a:rPr lang="en-US" sz="1500" b="1" dirty="0"/>
              <a:t>Partner B: </a:t>
            </a:r>
            <a:r>
              <a:rPr lang="en-US" sz="1500" dirty="0"/>
              <a:t>I also notice a leash and a collar.  I think the little girl will use it to walk the dog so he can exercise.  What other evidence can support your claim?</a:t>
            </a:r>
          </a:p>
          <a:p>
            <a:endParaRPr lang="en-US" sz="1500" dirty="0"/>
          </a:p>
          <a:p>
            <a:endParaRPr lang="en-US" sz="1500" dirty="0"/>
          </a:p>
          <a:p>
            <a:r>
              <a:rPr lang="en-US" sz="1500" b="1" dirty="0"/>
              <a:t>Partner B</a:t>
            </a:r>
            <a:r>
              <a:rPr lang="en-US" sz="1500" dirty="0"/>
              <a:t>: I think the important idea we came to a consensus on is that in order to care for dogs we need to groom them and exercise them. </a:t>
            </a:r>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4282"/>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1027367"/>
            <a:ext cx="948679" cy="957629"/>
          </a:xfrm>
          <a:prstGeom prst="rect">
            <a:avLst/>
          </a:prstGeom>
        </p:spPr>
      </p:pic>
      <p:cxnSp>
        <p:nvCxnSpPr>
          <p:cNvPr id="20" name="Straight Connector 19"/>
          <p:cNvCxnSpPr>
            <a:cxnSpLocks/>
          </p:cNvCxnSpPr>
          <p:nvPr/>
        </p:nvCxnSpPr>
        <p:spPr>
          <a:xfrm>
            <a:off x="4516765" y="1183600"/>
            <a:ext cx="0" cy="505230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168263" y="170543"/>
            <a:ext cx="8899525" cy="927100"/>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37827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109" y="3800626"/>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9109" y="518743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793979"/>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87439"/>
            <a:ext cx="1199599" cy="1048469"/>
          </a:xfrm>
          <a:prstGeom prst="rect">
            <a:avLst/>
          </a:prstGeom>
        </p:spPr>
      </p:pic>
    </p:spTree>
    <p:extLst>
      <p:ext uri="{BB962C8B-B14F-4D97-AF65-F5344CB8AC3E}">
        <p14:creationId xmlns:p14="http://schemas.microsoft.com/office/powerpoint/2010/main" val="1826720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9DBF3FB3-D278-A54E-8882-8B04ADD5CEE2}"/>
              </a:ext>
            </a:extLst>
          </p:cNvPr>
          <p:cNvPicPr>
            <a:picLocks noChangeAspect="1"/>
          </p:cNvPicPr>
          <p:nvPr/>
        </p:nvPicPr>
        <p:blipFill>
          <a:blip r:embed="rId2">
            <a:extLst>
              <a:ext uri="{28A0092B-C50C-407E-A947-70E740481C1C}">
                <a14:useLocalDpi xmlns:a14="http://schemas.microsoft.com/office/drawing/2010/main" val="0"/>
              </a:ext>
            </a:extLst>
          </a:blip>
          <a:srcRect l="3700" t="11067" r="6044" b="17174"/>
          <a:stretch>
            <a:fillRect/>
          </a:stretch>
        </p:blipFill>
        <p:spPr>
          <a:xfrm>
            <a:off x="1573967" y="484092"/>
            <a:ext cx="6336843" cy="5392052"/>
          </a:xfrm>
          <a:prstGeom prst="rect">
            <a:avLst/>
          </a:prstGeom>
          <a:solidFill>
            <a:schemeClr val="bg1"/>
          </a:solidFill>
          <a:ln w="57150">
            <a:solidFill>
              <a:srgbClr val="7030A0"/>
            </a:solidFill>
            <a:miter lim="800000"/>
            <a:headEnd/>
            <a:tailEnd/>
          </a:ln>
        </p:spPr>
      </p:pic>
    </p:spTree>
    <p:extLst>
      <p:ext uri="{BB962C8B-B14F-4D97-AF65-F5344CB8AC3E}">
        <p14:creationId xmlns:p14="http://schemas.microsoft.com/office/powerpoint/2010/main" val="2547333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775" y="913229"/>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82" y="2021225"/>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60267" y="367001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a:extLst>
              <a:ext uri="{FF2B5EF4-FFF2-40B4-BE49-F238E27FC236}">
                <a16:creationId xmlns:a16="http://schemas.microsoft.com/office/drawing/2014/main" id="{12009CF3-F1EF-3942-B61C-7182272B9A62}"/>
              </a:ext>
            </a:extLst>
          </p:cNvPr>
          <p:cNvPicPr>
            <a:picLocks noChangeAspect="1"/>
          </p:cNvPicPr>
          <p:nvPr/>
        </p:nvPicPr>
        <p:blipFill>
          <a:blip r:embed="rId6"/>
          <a:stretch>
            <a:fillRect/>
          </a:stretch>
        </p:blipFill>
        <p:spPr>
          <a:xfrm>
            <a:off x="3470094" y="1743076"/>
            <a:ext cx="5413300" cy="3674256"/>
          </a:xfrm>
          <a:prstGeom prst="rect">
            <a:avLst/>
          </a:prstGeom>
          <a:ln w="50800">
            <a:solidFill>
              <a:schemeClr val="tx1"/>
            </a:solidFill>
          </a:ln>
        </p:spPr>
      </p:pic>
      <p:pic>
        <p:nvPicPr>
          <p:cNvPr id="2" name="Online Media 1" descr="Recorded Sound">
            <a:hlinkClick r:id="" action="ppaction://media"/>
            <a:extLst>
              <a:ext uri="{FF2B5EF4-FFF2-40B4-BE49-F238E27FC236}">
                <a16:creationId xmlns:a16="http://schemas.microsoft.com/office/drawing/2014/main" id="{8B881C32-BBA1-7A4B-83E6-EFB41E1A70E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55936" y="405689"/>
            <a:ext cx="812800" cy="812800"/>
          </a:xfrm>
          <a:prstGeom prst="rect">
            <a:avLst/>
          </a:prstGeom>
          <a:ln>
            <a:solidFill>
              <a:schemeClr val="accent1"/>
            </a:solidFill>
          </a:ln>
        </p:spPr>
      </p:pic>
    </p:spTree>
    <p:extLst>
      <p:ext uri="{BB962C8B-B14F-4D97-AF65-F5344CB8AC3E}">
        <p14:creationId xmlns:p14="http://schemas.microsoft.com/office/powerpoint/2010/main" val="26690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4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4801314"/>
          </a:xfrm>
          <a:prstGeom prst="rect">
            <a:avLst/>
          </a:prstGeom>
          <a:noFill/>
        </p:spPr>
        <p:txBody>
          <a:bodyPr wrap="square" rtlCol="0">
            <a:spAutoFit/>
          </a:bodyPr>
          <a:lstStyle/>
          <a:p>
            <a:r>
              <a:rPr lang="en-US" sz="1700" b="1" dirty="0"/>
              <a:t>Partner A: </a:t>
            </a:r>
            <a:r>
              <a:rPr lang="en-US" sz="1700" dirty="0"/>
              <a:t>An idea is we need to wash out dogs.  What is your idea?</a:t>
            </a:r>
          </a:p>
          <a:p>
            <a:endParaRPr lang="en-US" sz="1700" dirty="0"/>
          </a:p>
          <a:p>
            <a:endParaRPr lang="en-US" sz="1700" dirty="0"/>
          </a:p>
          <a:p>
            <a:endParaRPr lang="en-US" sz="1700" dirty="0"/>
          </a:p>
          <a:p>
            <a:r>
              <a:rPr lang="en-US" sz="1700" b="1" dirty="0"/>
              <a:t>Partner A:  </a:t>
            </a:r>
            <a:r>
              <a:rPr lang="en-US" sz="1700" dirty="0"/>
              <a:t>I think the dog is getting brushed.  What is your evidence?</a:t>
            </a:r>
          </a:p>
          <a:p>
            <a:endParaRPr lang="en-US" sz="1700" b="1" dirty="0"/>
          </a:p>
          <a:p>
            <a:endParaRPr lang="en-US" sz="1700" b="1" dirty="0"/>
          </a:p>
          <a:p>
            <a:endParaRPr lang="en-US" sz="1700" b="1" dirty="0"/>
          </a:p>
          <a:p>
            <a:r>
              <a:rPr lang="en-US" sz="1700" b="1" dirty="0"/>
              <a:t>Partner A: </a:t>
            </a:r>
            <a:r>
              <a:rPr lang="en-US" sz="1700" dirty="0"/>
              <a:t>I think they are cleaning the dogs.  How can we support your idea with evidence?</a:t>
            </a:r>
          </a:p>
          <a:p>
            <a:endParaRPr lang="en-US" sz="1700" dirty="0"/>
          </a:p>
          <a:p>
            <a:endParaRPr lang="en-US" sz="1700" dirty="0"/>
          </a:p>
          <a:p>
            <a:endParaRPr lang="en-US" sz="1700" dirty="0"/>
          </a:p>
          <a:p>
            <a:r>
              <a:rPr lang="en-US" sz="1700" b="1" dirty="0"/>
              <a:t>Partner A: </a:t>
            </a:r>
            <a:r>
              <a:rPr lang="en-US" sz="1700" dirty="0"/>
              <a:t>Can we come to agreement?</a:t>
            </a:r>
          </a:p>
        </p:txBody>
      </p:sp>
      <p:sp>
        <p:nvSpPr>
          <p:cNvPr id="5" name="TextBox 4"/>
          <p:cNvSpPr txBox="1"/>
          <p:nvPr/>
        </p:nvSpPr>
        <p:spPr>
          <a:xfrm>
            <a:off x="4591715" y="1052160"/>
            <a:ext cx="3619308" cy="5324535"/>
          </a:xfrm>
          <a:prstGeom prst="rect">
            <a:avLst/>
          </a:prstGeom>
          <a:noFill/>
        </p:spPr>
        <p:txBody>
          <a:bodyPr wrap="square" rtlCol="0">
            <a:spAutoFit/>
          </a:bodyPr>
          <a:lstStyle/>
          <a:p>
            <a:r>
              <a:rPr lang="en-US" sz="1700" b="1" dirty="0"/>
              <a:t>Partner B:  </a:t>
            </a:r>
            <a:r>
              <a:rPr lang="en-US" sz="1700" dirty="0"/>
              <a:t>The visual text shows that it is important to walk all dogs.  You go next. </a:t>
            </a:r>
          </a:p>
          <a:p>
            <a:endParaRPr lang="en-US" sz="1700" b="1" dirty="0"/>
          </a:p>
          <a:p>
            <a:endParaRPr lang="en-US" sz="1700" b="1" dirty="0"/>
          </a:p>
          <a:p>
            <a:endParaRPr lang="en-US" sz="1700" b="1" dirty="0"/>
          </a:p>
          <a:p>
            <a:r>
              <a:rPr lang="en-US" sz="1700" b="1" dirty="0"/>
              <a:t>Partner B: </a:t>
            </a:r>
            <a:r>
              <a:rPr lang="en-US" sz="1700" dirty="0"/>
              <a:t>The girl has a Frisbee.  She is going to play. </a:t>
            </a:r>
          </a:p>
          <a:p>
            <a:endParaRPr lang="en-US" sz="1700" dirty="0"/>
          </a:p>
          <a:p>
            <a:endParaRPr lang="en-US" sz="1700" dirty="0"/>
          </a:p>
          <a:p>
            <a:endParaRPr lang="en-US" sz="1700" dirty="0"/>
          </a:p>
          <a:p>
            <a:endParaRPr lang="en-US" sz="1700" dirty="0"/>
          </a:p>
          <a:p>
            <a:r>
              <a:rPr lang="en-US" sz="1700" b="1" dirty="0"/>
              <a:t>Partner B: </a:t>
            </a:r>
            <a:r>
              <a:rPr lang="en-US" sz="1700" dirty="0"/>
              <a:t>The mom is making the dog safe.  What other evidence can support your claim?</a:t>
            </a:r>
          </a:p>
          <a:p>
            <a:endParaRPr lang="en-US" sz="1700" dirty="0"/>
          </a:p>
          <a:p>
            <a:endParaRPr lang="en-US" sz="1700" dirty="0"/>
          </a:p>
          <a:p>
            <a:r>
              <a:rPr lang="en-US" sz="1700" b="1" dirty="0"/>
              <a:t>Partner B</a:t>
            </a:r>
            <a:r>
              <a:rPr lang="en-US" sz="1700" dirty="0"/>
              <a:t>: I think the important idea we came to a consensus on is that we love our dogs. </a:t>
            </a:r>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486785" y="1036975"/>
            <a:ext cx="0" cy="512928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99799" y="76423"/>
            <a:ext cx="8367712"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Non-Model</a:t>
            </a:r>
            <a:br>
              <a:rPr lang="en-US" sz="2800" dirty="0">
                <a:solidFill>
                  <a:schemeClr val="tx1"/>
                </a:solidFill>
              </a:rPr>
            </a:br>
            <a:r>
              <a:rPr lang="en-US" sz="2800" b="1" dirty="0">
                <a:solidFill>
                  <a:schemeClr val="tx1"/>
                </a:solidFill>
              </a:rPr>
              <a:t>What is an important idea from this text?  Start by stating your claim.  Support your claim and come to a consensus.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448155"/>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3880664"/>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5276659"/>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5017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04092"/>
            <a:ext cx="1199599" cy="1048469"/>
          </a:xfrm>
          <a:prstGeom prst="rect">
            <a:avLst/>
          </a:prstGeom>
        </p:spPr>
      </p:pic>
    </p:spTree>
    <p:extLst>
      <p:ext uri="{BB962C8B-B14F-4D97-AF65-F5344CB8AC3E}">
        <p14:creationId xmlns:p14="http://schemas.microsoft.com/office/powerpoint/2010/main" val="4026210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a:t>
            </a:r>
            <a:r>
              <a:rPr lang="en-US" sz="2000"/>
              <a:t>you needs </a:t>
            </a:r>
            <a:r>
              <a:rPr lang="en-US" sz="2000" dirty="0"/>
              <a:t>1 CREATE, 1 CLARIFY, 1 FORTIFY, and 2 NEGOTIATE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an idea.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07" y="2870062"/>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1743" y="2870062"/>
            <a:ext cx="1672397" cy="2078616"/>
          </a:xfrm>
          <a:prstGeom prst="rect">
            <a:avLst/>
          </a:prstGeom>
          <a:ln w="12700">
            <a:solidFill>
              <a:schemeClr val="tx1"/>
            </a:solidFill>
          </a:ln>
        </p:spPr>
      </p:pic>
      <p:sp>
        <p:nvSpPr>
          <p:cNvPr id="13" name="TextBox 12"/>
          <p:cNvSpPr txBox="1"/>
          <p:nvPr/>
        </p:nvSpPr>
        <p:spPr>
          <a:xfrm>
            <a:off x="5364007" y="1090750"/>
            <a:ext cx="3416252" cy="1585049"/>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1900" dirty="0"/>
              <a:t>What is an important idea from this text?  Start by stating your claim.  Support your claim and come to a consensus.</a:t>
            </a:r>
          </a:p>
        </p:txBody>
      </p:sp>
      <p:sp>
        <p:nvSpPr>
          <p:cNvPr id="3" name="Rectangle 2"/>
          <p:cNvSpPr/>
          <p:nvPr/>
        </p:nvSpPr>
        <p:spPr>
          <a:xfrm>
            <a:off x="5364007" y="4901222"/>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B3EDA727-173B-1B4F-BDF6-04AA4471D28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1945965" y="1176863"/>
            <a:ext cx="930069" cy="724894"/>
          </a:xfrm>
          <a:prstGeom prst="rect">
            <a:avLst/>
          </a:prstGeom>
          <a:ln>
            <a:solidFill>
              <a:schemeClr val="tx1"/>
            </a:solidFill>
          </a:ln>
        </p:spPr>
      </p:pic>
      <p:pic>
        <p:nvPicPr>
          <p:cNvPr id="15" name="Picture 14">
            <a:extLst>
              <a:ext uri="{FF2B5EF4-FFF2-40B4-BE49-F238E27FC236}">
                <a16:creationId xmlns:a16="http://schemas.microsoft.com/office/drawing/2014/main" id="{4DE54CB6-DAC7-5745-BC64-5B8F9C961234}"/>
              </a:ext>
            </a:extLst>
          </p:cNvPr>
          <p:cNvPicPr>
            <a:picLocks noChangeAspect="1"/>
          </p:cNvPicPr>
          <p:nvPr/>
        </p:nvPicPr>
        <p:blipFill rotWithShape="1">
          <a:blip r:embed="rId7"/>
          <a:srcRect l="50346" t="50297" b="1"/>
          <a:stretch/>
        </p:blipFill>
        <p:spPr>
          <a:xfrm>
            <a:off x="2278029" y="1476276"/>
            <a:ext cx="937176" cy="724894"/>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331E2D37-76E5-9F4F-B443-F28A74BEF4D0}"/>
              </a:ext>
            </a:extLst>
          </p:cNvPr>
          <p:cNvPicPr>
            <a:picLocks noChangeAspect="1"/>
          </p:cNvPicPr>
          <p:nvPr/>
        </p:nvPicPr>
        <p:blipFill rotWithShape="1">
          <a:blip r:embed="rId8"/>
          <a:srcRect r="50353" b="50752"/>
          <a:stretch/>
        </p:blipFill>
        <p:spPr>
          <a:xfrm rot="5400000">
            <a:off x="2879298" y="1690143"/>
            <a:ext cx="730434" cy="937177"/>
          </a:xfrm>
          <a:prstGeom prst="rect">
            <a:avLst/>
          </a:prstGeom>
          <a:ln>
            <a:solidFill>
              <a:schemeClr val="tx1"/>
            </a:solidFill>
          </a:ln>
        </p:spPr>
      </p:pic>
      <p:pic>
        <p:nvPicPr>
          <p:cNvPr id="17" name="Picture 16">
            <a:extLst>
              <a:ext uri="{FF2B5EF4-FFF2-40B4-BE49-F238E27FC236}">
                <a16:creationId xmlns:a16="http://schemas.microsoft.com/office/drawing/2014/main" id="{6FA7993D-8AD8-4143-A940-44AF8235F01E}"/>
              </a:ext>
            </a:extLst>
          </p:cNvPr>
          <p:cNvPicPr>
            <a:picLocks noChangeAspect="1"/>
          </p:cNvPicPr>
          <p:nvPr/>
        </p:nvPicPr>
        <p:blipFill rotWithShape="1">
          <a:blip r:embed="rId9"/>
          <a:srcRect l="6301" t="11530" r="50860" b="53177"/>
          <a:stretch/>
        </p:blipFill>
        <p:spPr>
          <a:xfrm rot="5400000">
            <a:off x="3941468" y="1128152"/>
            <a:ext cx="721718" cy="933069"/>
          </a:xfrm>
          <a:prstGeom prst="rect">
            <a:avLst/>
          </a:prstGeom>
          <a:solidFill>
            <a:schemeClr val="bg1"/>
          </a:solidFill>
          <a:ln>
            <a:solidFill>
              <a:schemeClr val="tx1"/>
            </a:solidFill>
          </a:ln>
        </p:spPr>
      </p:pic>
      <p:pic>
        <p:nvPicPr>
          <p:cNvPr id="19" name="Picture 18">
            <a:extLst>
              <a:ext uri="{FF2B5EF4-FFF2-40B4-BE49-F238E27FC236}">
                <a16:creationId xmlns:a16="http://schemas.microsoft.com/office/drawing/2014/main" id="{BE396361-07ED-944C-B1A1-6BFAF2657D4D}"/>
              </a:ext>
            </a:extLst>
          </p:cNvPr>
          <p:cNvPicPr>
            <a:picLocks noChangeAspect="1"/>
          </p:cNvPicPr>
          <p:nvPr/>
        </p:nvPicPr>
        <p:blipFill rotWithShape="1">
          <a:blip r:embed="rId9"/>
          <a:srcRect l="6301" t="11530" r="50860" b="53177"/>
          <a:stretch/>
        </p:blipFill>
        <p:spPr>
          <a:xfrm rot="5400000">
            <a:off x="4251226" y="1557792"/>
            <a:ext cx="721718" cy="933069"/>
          </a:xfrm>
          <a:prstGeom prst="rect">
            <a:avLst/>
          </a:prstGeom>
          <a:solidFill>
            <a:schemeClr val="bg1"/>
          </a:solidFill>
          <a:ln>
            <a:solidFill>
              <a:schemeClr val="tx1"/>
            </a:solidFill>
          </a:ln>
        </p:spPr>
      </p:pic>
    </p:spTree>
    <p:extLst>
      <p:ext uri="{BB962C8B-B14F-4D97-AF65-F5344CB8AC3E}">
        <p14:creationId xmlns:p14="http://schemas.microsoft.com/office/powerpoint/2010/main" val="119377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3">
                                            <p:txEl>
                                              <p:pRg st="1" end="1"/>
                                            </p:txEl>
                                          </p:spTgt>
                                        </p:tgtEl>
                                        <p:attrNameLst>
                                          <p:attrName>style.visibility</p:attrName>
                                        </p:attrNameLst>
                                      </p:cBhvr>
                                      <p:to>
                                        <p:strVal val="visible"/>
                                      </p:to>
                                    </p:set>
                                  </p:childTnLst>
                                </p:cTn>
                              </p:par>
                              <p:par>
                                <p:cTn id="39" presetID="9"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dissolve">
                                      <p:cBhvr>
                                        <p:cTn id="41" dur="500"/>
                                        <p:tgtEl>
                                          <p:spTgt spid="8"/>
                                        </p:tgtEl>
                                      </p:cBhvr>
                                    </p:animEffect>
                                  </p:childTnLst>
                                </p:cTn>
                              </p:par>
                              <p:par>
                                <p:cTn id="42" presetID="9" presetClass="entr" presetSubtype="0" fill="hold" nodeType="with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dissolve">
                                      <p:cBhvr>
                                        <p:cTn id="44" dur="500"/>
                                        <p:tgtEl>
                                          <p:spTgt spid="10"/>
                                        </p:tgtEl>
                                      </p:cBhvr>
                                    </p:animEffect>
                                  </p:childTnLst>
                                </p:cTn>
                              </p:par>
                              <p:par>
                                <p:cTn id="45" presetID="9" presetClass="entr" presetSubtype="0" fill="hold"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dissolve">
                                      <p:cBhvr>
                                        <p:cTn id="47" dur="500"/>
                                        <p:tgtEl>
                                          <p:spTgt spid="3">
                                            <p:txEl>
                                              <p:pRg st="1" end="1"/>
                                            </p:txEl>
                                          </p:spTgt>
                                        </p:tgtEl>
                                      </p:cBhvr>
                                    </p:animEffect>
                                  </p:childTnLst>
                                </p:cTn>
                              </p:par>
                              <p:par>
                                <p:cTn id="48" presetID="1" presetClass="entr" presetSubtype="0" fill="hold" grpId="0" nodeType="withEffect">
                                  <p:stCondLst>
                                    <p:cond delay="0"/>
                                  </p:stCondLst>
                                  <p:childTnLst>
                                    <p:set>
                                      <p:cBhvr>
                                        <p:cTn id="49" dur="1" fill="hold">
                                          <p:stCondLst>
                                            <p:cond delay="0"/>
                                          </p:stCondLst>
                                        </p:cTn>
                                        <p:tgtEl>
                                          <p:spTgt spid="13">
                                            <p:bg/>
                                          </p:spTgt>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13">
                                            <p:txEl>
                                              <p:pRg st="0" end="0"/>
                                            </p:txEl>
                                          </p:spTgt>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599" y="52289"/>
            <a:ext cx="6972275" cy="1461939"/>
          </a:xfrm>
          <a:prstGeom prst="rect">
            <a:avLst/>
          </a:prstGeom>
        </p:spPr>
        <p:txBody>
          <a:bodyPr wrap="square">
            <a:spAutoFit/>
          </a:bodyPr>
          <a:lstStyle/>
          <a:p>
            <a:pPr algn="ctr"/>
            <a:r>
              <a:rPr lang="en-US" sz="3200" b="1" dirty="0"/>
              <a:t>Prompt: </a:t>
            </a: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2" y="15755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DB5655D0-6937-994F-B1B8-2B76C1E40665}"/>
              </a:ext>
            </a:extLst>
          </p:cNvPr>
          <p:cNvPicPr>
            <a:picLocks noChangeAspect="1"/>
          </p:cNvPicPr>
          <p:nvPr/>
        </p:nvPicPr>
        <p:blipFill rotWithShape="1">
          <a:blip r:embed="rId5"/>
          <a:srcRect l="3423" t="10954" r="4002" b="18703"/>
          <a:stretch/>
        </p:blipFill>
        <p:spPr>
          <a:xfrm rot="5400000">
            <a:off x="2081737" y="37497"/>
            <a:ext cx="4772028" cy="7515225"/>
          </a:xfrm>
          <a:prstGeom prst="rect">
            <a:avLst/>
          </a:prstGeom>
          <a:ln w="5080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83179"/>
            <a:ext cx="4883783" cy="169817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t>What is an important idea from this text?  Start by stating your claim.  Support your claim and come to a consensus.</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6" name="Content Placeholder 1">
            <a:extLst>
              <a:ext uri="{FF2B5EF4-FFF2-40B4-BE49-F238E27FC236}">
                <a16:creationId xmlns:a16="http://schemas.microsoft.com/office/drawing/2014/main" id="{DB41343A-B8DA-E743-9F0D-D0012617E277}"/>
              </a:ext>
            </a:extLst>
          </p:cNvPr>
          <p:cNvPicPr>
            <a:picLocks noChangeAspect="1"/>
          </p:cNvPicPr>
          <p:nvPr/>
        </p:nvPicPr>
        <p:blipFill>
          <a:blip r:embed="rId7">
            <a:extLst>
              <a:ext uri="{28A0092B-C50C-407E-A947-70E740481C1C}">
                <a14:useLocalDpi xmlns:a14="http://schemas.microsoft.com/office/drawing/2010/main" val="0"/>
              </a:ext>
            </a:extLst>
          </a:blip>
          <a:srcRect l="3700" t="11067" r="6044" b="17174"/>
          <a:stretch>
            <a:fillRect/>
          </a:stretch>
        </p:blipFill>
        <p:spPr>
          <a:xfrm>
            <a:off x="184159" y="1962432"/>
            <a:ext cx="5021452" cy="4272779"/>
          </a:xfrm>
          <a:prstGeom prst="rect">
            <a:avLst/>
          </a:prstGeom>
          <a:solidFill>
            <a:schemeClr val="bg1"/>
          </a:solidFill>
          <a:ln w="57150">
            <a:solidFill>
              <a:srgbClr val="7030A0"/>
            </a:solidFill>
            <a:miter lim="800000"/>
            <a:headEnd/>
            <a:tailEnd/>
          </a:ln>
        </p:spPr>
      </p:pic>
      <p:pic>
        <p:nvPicPr>
          <p:cNvPr id="17" name="Picture 16">
            <a:extLst>
              <a:ext uri="{FF2B5EF4-FFF2-40B4-BE49-F238E27FC236}">
                <a16:creationId xmlns:a16="http://schemas.microsoft.com/office/drawing/2014/main" id="{1EAC5564-06C2-9748-9DC6-BB14C8D17826}"/>
              </a:ext>
            </a:extLst>
          </p:cNvPr>
          <p:cNvPicPr>
            <a:picLocks noChangeAspect="1"/>
          </p:cNvPicPr>
          <p:nvPr/>
        </p:nvPicPr>
        <p:blipFill rotWithShape="1">
          <a:blip r:embed="rId8"/>
          <a:srcRect l="3423" t="19179" r="4002" b="27349"/>
          <a:stretch/>
        </p:blipFill>
        <p:spPr>
          <a:xfrm rot="5400000">
            <a:off x="5652794" y="2221728"/>
            <a:ext cx="3065138" cy="3669324"/>
          </a:xfrm>
          <a:prstGeom prst="rect">
            <a:avLst/>
          </a:prstGeom>
          <a:ln w="50800">
            <a:solidFill>
              <a:schemeClr val="tx1"/>
            </a:solidFill>
          </a:ln>
        </p:spPr>
      </p:pic>
    </p:spTree>
    <p:extLst>
      <p:ext uri="{BB962C8B-B14F-4D97-AF65-F5344CB8AC3E}">
        <p14:creationId xmlns:p14="http://schemas.microsoft.com/office/powerpoint/2010/main" val="3805433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8760" y="203345"/>
            <a:ext cx="5468599" cy="59349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802860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dirty="0">
                <a:solidFill>
                  <a:schemeClr val="tx1"/>
                </a:solidFill>
              </a:rPr>
              <a:t>NEGOTIATE Non-Model Revision</a:t>
            </a:r>
          </a:p>
        </p:txBody>
      </p:sp>
      <p:pic>
        <p:nvPicPr>
          <p:cNvPr id="4" name="Picture 3">
            <a:extLst>
              <a:ext uri="{FF2B5EF4-FFF2-40B4-BE49-F238E27FC236}">
                <a16:creationId xmlns:a16="http://schemas.microsoft.com/office/drawing/2014/main" id="{1CC234C1-9DA1-5F49-B717-68CB6C57D67C}"/>
              </a:ext>
            </a:extLst>
          </p:cNvPr>
          <p:cNvPicPr>
            <a:picLocks noChangeAspect="1"/>
          </p:cNvPicPr>
          <p:nvPr/>
        </p:nvPicPr>
        <p:blipFill>
          <a:blip r:embed="rId3"/>
          <a:stretch>
            <a:fillRect/>
          </a:stretch>
        </p:blipFill>
        <p:spPr>
          <a:xfrm>
            <a:off x="0" y="653937"/>
            <a:ext cx="4413582" cy="5711694"/>
          </a:xfrm>
          <a:prstGeom prst="rect">
            <a:avLst/>
          </a:prstGeom>
        </p:spPr>
      </p:pic>
      <p:pic>
        <p:nvPicPr>
          <p:cNvPr id="6" name="Picture 5">
            <a:extLst>
              <a:ext uri="{FF2B5EF4-FFF2-40B4-BE49-F238E27FC236}">
                <a16:creationId xmlns:a16="http://schemas.microsoft.com/office/drawing/2014/main" id="{BA8BFD79-A2B2-3446-AB52-E4697291A1DC}"/>
              </a:ext>
            </a:extLst>
          </p:cNvPr>
          <p:cNvPicPr>
            <a:picLocks noChangeAspect="1"/>
          </p:cNvPicPr>
          <p:nvPr/>
        </p:nvPicPr>
        <p:blipFill>
          <a:blip r:embed="rId4"/>
          <a:stretch>
            <a:fillRect/>
          </a:stretch>
        </p:blipFill>
        <p:spPr>
          <a:xfrm>
            <a:off x="4544786" y="653937"/>
            <a:ext cx="4413582" cy="5711694"/>
          </a:xfrm>
          <a:prstGeom prst="rect">
            <a:avLst/>
          </a:prstGeom>
        </p:spPr>
      </p:pic>
    </p:spTree>
    <p:extLst>
      <p:ext uri="{BB962C8B-B14F-4D97-AF65-F5344CB8AC3E}">
        <p14:creationId xmlns:p14="http://schemas.microsoft.com/office/powerpoint/2010/main" val="3182664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900" b="1" dirty="0">
                <a:solidFill>
                  <a:schemeClr val="tx1"/>
                </a:solidFill>
              </a:rPr>
              <a:t>Hand Gesture and Phrase- NEGOTIATE</a:t>
            </a:r>
          </a:p>
        </p:txBody>
      </p:sp>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785464"/>
            <a:ext cx="3174999" cy="925788"/>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0B0D59D-D19B-FB47-9838-27BD4BB449CB}"/>
              </a:ext>
            </a:extLst>
          </p:cNvPr>
          <p:cNvSpPr txBox="1"/>
          <p:nvPr/>
        </p:nvSpPr>
        <p:spPr>
          <a:xfrm>
            <a:off x="4407107" y="1715577"/>
            <a:ext cx="4310743" cy="1477328"/>
          </a:xfrm>
          <a:prstGeom prst="rect">
            <a:avLst/>
          </a:prstGeom>
          <a:noFill/>
        </p:spPr>
        <p:txBody>
          <a:bodyPr wrap="square" rtlCol="0">
            <a:spAutoFit/>
          </a:bodyPr>
          <a:lstStyle/>
          <a:p>
            <a:pPr algn="ctr"/>
            <a:r>
              <a:rPr lang="en-US" sz="4500" b="1" dirty="0">
                <a:latin typeface="Arial"/>
                <a:cs typeface="Arial"/>
              </a:rPr>
              <a:t>Making our Ideas Stronger</a:t>
            </a:r>
          </a:p>
        </p:txBody>
      </p:sp>
      <p:pic>
        <p:nvPicPr>
          <p:cNvPr id="10" name="Picture 9" descr="picture 2015-08-03 at 3.55.33 PM.png">
            <a:extLst>
              <a:ext uri="{FF2B5EF4-FFF2-40B4-BE49-F238E27FC236}">
                <a16:creationId xmlns:a16="http://schemas.microsoft.com/office/drawing/2014/main" id="{FB76DCCB-5D64-314C-9A9D-2CC117765A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2542" y="3166334"/>
            <a:ext cx="3119871" cy="3133148"/>
          </a:xfrm>
          <a:prstGeom prst="rect">
            <a:avLst/>
          </a:prstGeom>
        </p:spPr>
      </p:pic>
    </p:spTree>
    <p:extLst>
      <p:ext uri="{BB962C8B-B14F-4D97-AF65-F5344CB8AC3E}">
        <p14:creationId xmlns:p14="http://schemas.microsoft.com/office/powerpoint/2010/main" val="22585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1B0B7405-CB44-2B41-94E9-51644078BC17}"/>
              </a:ext>
            </a:extLst>
          </p:cNvPr>
          <p:cNvPicPr>
            <a:picLocks noChangeAspect="1"/>
          </p:cNvPicPr>
          <p:nvPr/>
        </p:nvPicPr>
        <p:blipFill>
          <a:blip r:embed="rId3">
            <a:extLst>
              <a:ext uri="{28A0092B-C50C-407E-A947-70E740481C1C}">
                <a14:useLocalDpi xmlns:a14="http://schemas.microsoft.com/office/drawing/2010/main" val="0"/>
              </a:ext>
            </a:extLst>
          </a:blip>
          <a:srcRect l="3700" t="11067" r="6044" b="17174"/>
          <a:stretch>
            <a:fillRect/>
          </a:stretch>
        </p:blipFill>
        <p:spPr>
          <a:xfrm>
            <a:off x="1686238" y="497278"/>
            <a:ext cx="6123638" cy="5421313"/>
          </a:xfrm>
          <a:prstGeom prst="rect">
            <a:avLst/>
          </a:prstGeom>
          <a:ln w="57150">
            <a:solidFill>
              <a:srgbClr val="7030A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112209" y="2721199"/>
            <a:ext cx="2456393" cy="3677930"/>
          </a:xfrm>
          <a:prstGeom prst="rect">
            <a:avLst/>
          </a:prstGeom>
        </p:spPr>
        <p:txBody>
          <a:bodyPr wrap="square">
            <a:spAutoFit/>
          </a:bodyPr>
          <a:lstStyle/>
          <a:p>
            <a:pPr algn="ctr"/>
            <a:r>
              <a:rPr lang="en-US" sz="3200" b="1" dirty="0"/>
              <a:t>Prompt: </a:t>
            </a:r>
          </a:p>
          <a:p>
            <a:pPr algn="ctr"/>
            <a:r>
              <a:rPr lang="en-US" sz="2400" dirty="0"/>
              <a:t>What is an important idea from this text?  Start by stating your claim.  Support your claim and come to a consensus.</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09" y="800964"/>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2" name="Picture 11">
            <a:extLst>
              <a:ext uri="{FF2B5EF4-FFF2-40B4-BE49-F238E27FC236}">
                <a16:creationId xmlns:a16="http://schemas.microsoft.com/office/drawing/2014/main" id="{FC3F4319-A890-E440-A487-302FC0BECFA6}"/>
              </a:ext>
            </a:extLst>
          </p:cNvPr>
          <p:cNvPicPr>
            <a:picLocks noChangeAspect="1"/>
          </p:cNvPicPr>
          <p:nvPr/>
        </p:nvPicPr>
        <p:blipFill>
          <a:blip r:embed="rId4"/>
          <a:stretch>
            <a:fillRect/>
          </a:stretch>
        </p:blipFill>
        <p:spPr>
          <a:xfrm>
            <a:off x="2709607" y="1213517"/>
            <a:ext cx="6189306" cy="4220267"/>
          </a:xfrm>
          <a:prstGeom prst="rect">
            <a:avLst/>
          </a:prstGeom>
          <a:ln w="50800">
            <a:solidFill>
              <a:schemeClr val="tx1"/>
            </a:solidFill>
          </a:ln>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7992" y="665485"/>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861" y="1933514"/>
            <a:ext cx="1445364" cy="1648785"/>
          </a:xfrm>
          <a:prstGeom prst="rect">
            <a:avLst/>
          </a:prstGeom>
        </p:spPr>
      </p:pic>
      <p:sp>
        <p:nvSpPr>
          <p:cNvPr id="8" name="Rectangle 7"/>
          <p:cNvSpPr/>
          <p:nvPr/>
        </p:nvSpPr>
        <p:spPr>
          <a:xfrm>
            <a:off x="32799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2" name="Picture 11">
            <a:extLst>
              <a:ext uri="{FF2B5EF4-FFF2-40B4-BE49-F238E27FC236}">
                <a16:creationId xmlns:a16="http://schemas.microsoft.com/office/drawing/2014/main" id="{118D1512-6340-B24E-BC14-071CB250724E}"/>
              </a:ext>
            </a:extLst>
          </p:cNvPr>
          <p:cNvPicPr>
            <a:picLocks noChangeAspect="1"/>
          </p:cNvPicPr>
          <p:nvPr/>
        </p:nvPicPr>
        <p:blipFill>
          <a:blip r:embed="rId6"/>
          <a:stretch>
            <a:fillRect/>
          </a:stretch>
        </p:blipFill>
        <p:spPr>
          <a:xfrm>
            <a:off x="3352632" y="1443038"/>
            <a:ext cx="5533758" cy="3773272"/>
          </a:xfrm>
          <a:prstGeom prst="rect">
            <a:avLst/>
          </a:prstGeom>
          <a:ln w="50800">
            <a:solidFill>
              <a:schemeClr val="tx1"/>
            </a:solidFill>
          </a:ln>
        </p:spPr>
      </p:pic>
      <p:pic>
        <p:nvPicPr>
          <p:cNvPr id="2" name="Online Media 1" descr="Recorded Sound">
            <a:hlinkClick r:id="" action="ppaction://media"/>
            <a:extLst>
              <a:ext uri="{FF2B5EF4-FFF2-40B4-BE49-F238E27FC236}">
                <a16:creationId xmlns:a16="http://schemas.microsoft.com/office/drawing/2014/main" id="{FDE7ED4C-FD70-BA49-B611-905C6CF90D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50205" y="259085"/>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815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2">
      <a:dk1>
        <a:srgbClr val="000000"/>
      </a:dk1>
      <a:lt1>
        <a:srgbClr val="FFFFFF"/>
      </a:lt1>
      <a:dk2>
        <a:srgbClr val="5E5E5E"/>
      </a:dk2>
      <a:lt2>
        <a:srgbClr val="DDDDDD"/>
      </a:lt2>
      <a:accent1>
        <a:srgbClr val="BE93FF"/>
      </a:accent1>
      <a:accent2>
        <a:srgbClr val="6A3CA2"/>
      </a:accent2>
      <a:accent3>
        <a:srgbClr val="B15DC4"/>
      </a:accent3>
      <a:accent4>
        <a:srgbClr val="AC3EDE"/>
      </a:accent4>
      <a:accent5>
        <a:srgbClr val="A064E9"/>
      </a:accent5>
      <a:accent6>
        <a:srgbClr val="B531C0"/>
      </a:accent6>
      <a:hlink>
        <a:srgbClr val="A498CE"/>
      </a:hlink>
      <a:folHlink>
        <a:srgbClr val="9039F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512</TotalTime>
  <Words>3804</Words>
  <Application>Microsoft Macintosh PowerPoint</Application>
  <PresentationFormat>On-screen Show (4:3)</PresentationFormat>
  <Paragraphs>594</Paragraphs>
  <Slides>53</Slides>
  <Notes>46</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NEGOTIATE</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 Model  What is an important idea from this text?  Start by stating your claim.  Support your claim and come to a consensus. </vt:lpstr>
      <vt:lpstr>Constructive Conversation Game</vt:lpstr>
      <vt:lpstr>PowerPoint Presentation</vt:lpstr>
      <vt:lpstr>PowerPoint Presentation</vt:lpstr>
      <vt:lpstr>WRAP-UP</vt:lpstr>
      <vt:lpstr>Start Smart 1.0 NEGOTIATE</vt:lpstr>
      <vt:lpstr>ELD Objective</vt:lpstr>
      <vt:lpstr>PowerPoint Presentation</vt:lpstr>
      <vt:lpstr>Conversation Norms</vt:lpstr>
      <vt:lpstr>Hand Gesture and Phrase- NEGOTIATE</vt:lpstr>
      <vt:lpstr>Prompt and Response Starters</vt:lpstr>
      <vt:lpstr>PowerPoint Presentation</vt:lpstr>
      <vt:lpstr>PowerPoint Presentation</vt:lpstr>
      <vt:lpstr>PowerPoint Presentation</vt:lpstr>
      <vt:lpstr>What makes this a model conversation?</vt:lpstr>
      <vt:lpstr>Understanding the Skill of NEGOTIATE</vt:lpstr>
      <vt:lpstr>PowerPoint Presentation</vt:lpstr>
      <vt:lpstr>PowerPoint Presentation</vt:lpstr>
      <vt:lpstr>REVIEW Non-Model What is an important idea from this text?  Start by stating your claim.  Support your claim and come to a consensus. </vt:lpstr>
      <vt:lpstr>REVISE  NON-MODEL</vt:lpstr>
      <vt:lpstr>PowerPoint Presentation</vt:lpstr>
      <vt:lpstr>Language Sample Revision-Non-Model</vt:lpstr>
      <vt:lpstr>WRAP-UP</vt:lpstr>
      <vt:lpstr>Start Smart 1.0 NEGOTIATE</vt:lpstr>
      <vt:lpstr>ELD Objective</vt:lpstr>
      <vt:lpstr>PowerPoint Presentation</vt:lpstr>
      <vt:lpstr>Conversation Norms</vt:lpstr>
      <vt:lpstr>PowerPoint Presentation</vt:lpstr>
      <vt:lpstr>PowerPoint Presentation</vt:lpstr>
      <vt:lpstr>PowerPoint Presentation</vt:lpstr>
      <vt:lpstr>Visual Text Model What is an important idea from this text?  Start by stating your claim.  Support your claim and come to a consensus.  </vt:lpstr>
      <vt:lpstr>PowerPoint Presentation</vt:lpstr>
      <vt:lpstr>PowerPoint Presentation</vt:lpstr>
      <vt:lpstr>Visual Text Non-Model What is an important idea from this text?  Start by stating your claim.  Support your claim and come to a consensus. </vt:lpstr>
      <vt:lpstr>Constructive Conversation Game</vt:lpstr>
      <vt:lpstr>PowerPoint Presentation</vt:lpstr>
      <vt:lpstr>PowerPoint Presentation</vt:lpstr>
      <vt:lpstr>Model Creating Class Constructive Conversation Poster</vt:lpstr>
      <vt:lpstr>PowerPoint Presentation</vt:lpstr>
      <vt:lpstr>Teacher Resources</vt:lpstr>
      <vt:lpstr>NEGOTIATE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50</cp:revision>
  <dcterms:created xsi:type="dcterms:W3CDTF">2019-08-28T17:10:57Z</dcterms:created>
  <dcterms:modified xsi:type="dcterms:W3CDTF">2019-09-16T17:08:46Z</dcterms:modified>
</cp:coreProperties>
</file>